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-1168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://www.coe.int/en/web/conventions/full-list" TargetMode="External"/><Relationship Id="rId2" Type="http://schemas.openxmlformats.org/officeDocument/2006/relationships/hyperlink" Target="http://www.ilo.org/dyn/normlex/es/f?p=1000:11300:0::NO:11300:P11300_INSTRUMENT_ID:312242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://www.coe.int/en/web/conventions/full-list" TargetMode="External"/><Relationship Id="rId2" Type="http://schemas.openxmlformats.org/officeDocument/2006/relationships/hyperlink" Target="http://www.ilo.org/dyn/normlex/es/f?p=1000:11300:0::NO:11300:P11300_INSTRUMENT_ID:312242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8FED89-2F61-412F-BA07-F57E036B80E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A32C4D8-BA20-40D8-A372-5DF18F68285A}">
      <dgm:prSet phldrT="[Texto]"/>
      <dgm:spPr/>
      <dgm:t>
        <a:bodyPr/>
        <a:lstStyle/>
        <a:p>
          <a:r>
            <a:rPr lang="es-ES_tradnl" dirty="0" smtClean="0"/>
            <a:t>Pensiones ya adquiridas</a:t>
          </a:r>
          <a:endParaRPr lang="es-ES" dirty="0"/>
        </a:p>
      </dgm:t>
    </dgm:pt>
    <dgm:pt modelId="{661D39C3-A9CD-4341-92BB-79D63924669C}" type="parTrans" cxnId="{D0914086-5C18-42AD-9C8D-A51FDD28ABCB}">
      <dgm:prSet/>
      <dgm:spPr/>
      <dgm:t>
        <a:bodyPr/>
        <a:lstStyle/>
        <a:p>
          <a:endParaRPr lang="es-ES"/>
        </a:p>
      </dgm:t>
    </dgm:pt>
    <dgm:pt modelId="{23D097E9-E0CE-4DC8-B99C-AAF6DE047A52}" type="sibTrans" cxnId="{D0914086-5C18-42AD-9C8D-A51FDD28ABCB}">
      <dgm:prSet/>
      <dgm:spPr/>
      <dgm:t>
        <a:bodyPr/>
        <a:lstStyle/>
        <a:p>
          <a:endParaRPr lang="es-ES"/>
        </a:p>
      </dgm:t>
    </dgm:pt>
    <dgm:pt modelId="{1D9055C8-51C1-4022-870E-7FEE41477B6E}">
      <dgm:prSet phldrT="[Texto]"/>
      <dgm:spPr/>
      <dgm:t>
        <a:bodyPr/>
        <a:lstStyle/>
        <a:p>
          <a:r>
            <a:rPr lang="es-ES_tradnl" dirty="0" smtClean="0"/>
            <a:t>Principio de exportación de prestaciones</a:t>
          </a:r>
          <a:endParaRPr lang="es-ES" dirty="0"/>
        </a:p>
      </dgm:t>
    </dgm:pt>
    <dgm:pt modelId="{FBC1CC00-2383-46F5-BDBE-55394EC6D8EF}" type="parTrans" cxnId="{30D1611C-AC20-453F-829F-DCC562AECB2C}">
      <dgm:prSet/>
      <dgm:spPr/>
      <dgm:t>
        <a:bodyPr/>
        <a:lstStyle/>
        <a:p>
          <a:endParaRPr lang="es-ES"/>
        </a:p>
      </dgm:t>
    </dgm:pt>
    <dgm:pt modelId="{D71D61E6-173B-4B35-994D-336E0FF2B875}" type="sibTrans" cxnId="{30D1611C-AC20-453F-829F-DCC562AECB2C}">
      <dgm:prSet/>
      <dgm:spPr/>
      <dgm:t>
        <a:bodyPr/>
        <a:lstStyle/>
        <a:p>
          <a:endParaRPr lang="es-ES"/>
        </a:p>
      </dgm:t>
    </dgm:pt>
    <dgm:pt modelId="{987D3053-7092-41F0-AC03-0BC47EF79147}">
      <dgm:prSet phldrT="[Texto]"/>
      <dgm:spPr/>
      <dgm:t>
        <a:bodyPr/>
        <a:lstStyle/>
        <a:p>
          <a:r>
            <a:rPr lang="es-ES_tradnl" dirty="0" smtClean="0"/>
            <a:t>Pensiones en curso de adquisición</a:t>
          </a:r>
          <a:endParaRPr lang="es-ES" dirty="0"/>
        </a:p>
      </dgm:t>
    </dgm:pt>
    <dgm:pt modelId="{41DC1506-8B63-4762-9D0F-D3DBC8372C0C}" type="parTrans" cxnId="{7BBA7F6C-AC0C-4202-A51F-10A6A30557BC}">
      <dgm:prSet/>
      <dgm:spPr/>
      <dgm:t>
        <a:bodyPr/>
        <a:lstStyle/>
        <a:p>
          <a:endParaRPr lang="es-ES"/>
        </a:p>
      </dgm:t>
    </dgm:pt>
    <dgm:pt modelId="{71775043-11CD-4612-8709-ED959850C946}" type="sibTrans" cxnId="{7BBA7F6C-AC0C-4202-A51F-10A6A30557BC}">
      <dgm:prSet/>
      <dgm:spPr/>
      <dgm:t>
        <a:bodyPr/>
        <a:lstStyle/>
        <a:p>
          <a:endParaRPr lang="es-ES"/>
        </a:p>
      </dgm:t>
    </dgm:pt>
    <dgm:pt modelId="{880084AE-5245-4561-BEC8-150B76641919}">
      <dgm:prSet phldrT="[Texto]"/>
      <dgm:spPr/>
      <dgm:t>
        <a:bodyPr/>
        <a:lstStyle/>
        <a:p>
          <a:r>
            <a:rPr lang="es-ES_tradnl" dirty="0" smtClean="0"/>
            <a:t>Determinación de la Ley aplicable</a:t>
          </a:r>
          <a:endParaRPr lang="es-ES" dirty="0"/>
        </a:p>
      </dgm:t>
    </dgm:pt>
    <dgm:pt modelId="{28949F27-DFE4-4EAF-86BE-91DBBCCBF93C}" type="parTrans" cxnId="{7AA50D97-211B-4897-96DC-0D14CA0A5ECF}">
      <dgm:prSet/>
      <dgm:spPr/>
      <dgm:t>
        <a:bodyPr/>
        <a:lstStyle/>
        <a:p>
          <a:endParaRPr lang="es-ES"/>
        </a:p>
      </dgm:t>
    </dgm:pt>
    <dgm:pt modelId="{9616C4E1-1493-4FBB-8926-270083220CD5}" type="sibTrans" cxnId="{7AA50D97-211B-4897-96DC-0D14CA0A5ECF}">
      <dgm:prSet/>
      <dgm:spPr/>
      <dgm:t>
        <a:bodyPr/>
        <a:lstStyle/>
        <a:p>
          <a:endParaRPr lang="es-ES"/>
        </a:p>
      </dgm:t>
    </dgm:pt>
    <dgm:pt modelId="{41FCF710-82C8-40CC-9188-6279E4641FEC}">
      <dgm:prSet phldrT="[Texto]"/>
      <dgm:spPr/>
      <dgm:t>
        <a:bodyPr/>
        <a:lstStyle/>
        <a:p>
          <a:endParaRPr lang="es-ES" dirty="0"/>
        </a:p>
      </dgm:t>
    </dgm:pt>
    <dgm:pt modelId="{72F6A633-B1C2-4CA3-A45C-A8E512212F97}" type="parTrans" cxnId="{0E184BA9-4EE4-47B9-9B6C-B7A00FD1C44F}">
      <dgm:prSet/>
      <dgm:spPr/>
      <dgm:t>
        <a:bodyPr/>
        <a:lstStyle/>
        <a:p>
          <a:endParaRPr lang="es-ES"/>
        </a:p>
      </dgm:t>
    </dgm:pt>
    <dgm:pt modelId="{3697DBE5-4854-4BA5-A52B-07F6EDE14964}" type="sibTrans" cxnId="{0E184BA9-4EE4-47B9-9B6C-B7A00FD1C44F}">
      <dgm:prSet/>
      <dgm:spPr/>
      <dgm:t>
        <a:bodyPr/>
        <a:lstStyle/>
        <a:p>
          <a:endParaRPr lang="es-ES"/>
        </a:p>
      </dgm:t>
    </dgm:pt>
    <dgm:pt modelId="{DB8FB3FC-08D9-4757-9AEB-9961F9B81CD3}">
      <dgm:prSet phldrT="[Texto]"/>
      <dgm:spPr/>
      <dgm:t>
        <a:bodyPr/>
        <a:lstStyle/>
        <a:p>
          <a:endParaRPr lang="es-ES" dirty="0"/>
        </a:p>
      </dgm:t>
    </dgm:pt>
    <dgm:pt modelId="{6CBBC55B-BC08-4A88-B982-689CEA3C8ED1}" type="parTrans" cxnId="{D782D9F9-1359-48F7-8BE4-603BF13CCF82}">
      <dgm:prSet/>
      <dgm:spPr/>
      <dgm:t>
        <a:bodyPr/>
        <a:lstStyle/>
        <a:p>
          <a:endParaRPr lang="es-ES"/>
        </a:p>
      </dgm:t>
    </dgm:pt>
    <dgm:pt modelId="{795EE2CE-6B2C-4C45-B50A-27051A694C23}" type="sibTrans" cxnId="{D782D9F9-1359-48F7-8BE4-603BF13CCF82}">
      <dgm:prSet/>
      <dgm:spPr/>
      <dgm:t>
        <a:bodyPr/>
        <a:lstStyle/>
        <a:p>
          <a:endParaRPr lang="es-ES"/>
        </a:p>
      </dgm:t>
    </dgm:pt>
    <dgm:pt modelId="{FF826933-AE4F-4850-970D-7DE000A7CDB0}">
      <dgm:prSet phldrT="[Texto]"/>
      <dgm:spPr/>
      <dgm:t>
        <a:bodyPr/>
        <a:lstStyle/>
        <a:p>
          <a:r>
            <a:rPr lang="es-ES_tradnl" dirty="0" smtClean="0"/>
            <a:t>Totalización de cuotas</a:t>
          </a:r>
          <a:endParaRPr lang="es-ES" dirty="0"/>
        </a:p>
      </dgm:t>
    </dgm:pt>
    <dgm:pt modelId="{2A2F040D-D3FF-47DD-9D4E-EDF2BA62D6A3}" type="parTrans" cxnId="{BB50B378-712B-4AA5-BED4-1779848DEA38}">
      <dgm:prSet/>
      <dgm:spPr/>
      <dgm:t>
        <a:bodyPr/>
        <a:lstStyle/>
        <a:p>
          <a:endParaRPr lang="es-ES"/>
        </a:p>
      </dgm:t>
    </dgm:pt>
    <dgm:pt modelId="{0CA9E67D-408E-4C77-AEF2-78277B165AF5}" type="sibTrans" cxnId="{BB50B378-712B-4AA5-BED4-1779848DEA38}">
      <dgm:prSet/>
      <dgm:spPr/>
      <dgm:t>
        <a:bodyPr/>
        <a:lstStyle/>
        <a:p>
          <a:endParaRPr lang="es-ES"/>
        </a:p>
      </dgm:t>
    </dgm:pt>
    <dgm:pt modelId="{B970CCF9-3D41-4D29-8D80-94110FB46B2B}">
      <dgm:prSet phldrT="[Texto]"/>
      <dgm:spPr/>
      <dgm:t>
        <a:bodyPr/>
        <a:lstStyle/>
        <a:p>
          <a:r>
            <a:rPr lang="es-ES_tradnl" dirty="0" smtClean="0"/>
            <a:t>Pro rata </a:t>
          </a:r>
          <a:r>
            <a:rPr lang="es-ES_tradnl" dirty="0" err="1" smtClean="0"/>
            <a:t>temporis</a:t>
          </a:r>
          <a:endParaRPr lang="es-ES" dirty="0"/>
        </a:p>
      </dgm:t>
    </dgm:pt>
    <dgm:pt modelId="{8382F46C-9326-419E-9A26-DA73A957DDF4}" type="parTrans" cxnId="{E93306A3-C339-46FF-BE37-D89D6810D907}">
      <dgm:prSet/>
      <dgm:spPr/>
      <dgm:t>
        <a:bodyPr/>
        <a:lstStyle/>
        <a:p>
          <a:endParaRPr lang="es-ES"/>
        </a:p>
      </dgm:t>
    </dgm:pt>
    <dgm:pt modelId="{95518BA6-04C1-4351-83F6-88E00A7DC6DD}" type="sibTrans" cxnId="{E93306A3-C339-46FF-BE37-D89D6810D907}">
      <dgm:prSet/>
      <dgm:spPr/>
      <dgm:t>
        <a:bodyPr/>
        <a:lstStyle/>
        <a:p>
          <a:endParaRPr lang="es-ES"/>
        </a:p>
      </dgm:t>
    </dgm:pt>
    <dgm:pt modelId="{41A821CC-1BF1-4BDB-86E3-32AA27E762F6}">
      <dgm:prSet phldrT="[Texto]"/>
      <dgm:spPr/>
      <dgm:t>
        <a:bodyPr/>
        <a:lstStyle/>
        <a:p>
          <a:r>
            <a:rPr lang="es-ES_tradnl" dirty="0" smtClean="0"/>
            <a:t>Principio de igualdad de trato</a:t>
          </a:r>
          <a:endParaRPr lang="es-ES" dirty="0"/>
        </a:p>
      </dgm:t>
    </dgm:pt>
    <dgm:pt modelId="{3A0E1F6E-2193-4A00-844E-AD971D0D885B}" type="parTrans" cxnId="{72CC7F7D-9D6F-4F69-BDA9-BBAFE8C7F49D}">
      <dgm:prSet/>
      <dgm:spPr/>
      <dgm:t>
        <a:bodyPr/>
        <a:lstStyle/>
        <a:p>
          <a:endParaRPr lang="es-ES"/>
        </a:p>
      </dgm:t>
    </dgm:pt>
    <dgm:pt modelId="{00DB2A95-46C3-40C9-A23E-C7AB20C2DD5A}" type="sibTrans" cxnId="{72CC7F7D-9D6F-4F69-BDA9-BBAFE8C7F49D}">
      <dgm:prSet/>
      <dgm:spPr/>
      <dgm:t>
        <a:bodyPr/>
        <a:lstStyle/>
        <a:p>
          <a:endParaRPr lang="es-ES"/>
        </a:p>
      </dgm:t>
    </dgm:pt>
    <dgm:pt modelId="{C3AAD14B-3AD6-41AE-AA7F-CB19C5A94194}">
      <dgm:prSet phldrT="[Texto]"/>
      <dgm:spPr/>
      <dgm:t>
        <a:bodyPr/>
        <a:lstStyle/>
        <a:p>
          <a:r>
            <a:rPr lang="es-ES_tradnl" dirty="0" err="1" smtClean="0"/>
            <a:t>Lex</a:t>
          </a:r>
          <a:r>
            <a:rPr lang="es-ES_tradnl" dirty="0" smtClean="0"/>
            <a:t> </a:t>
          </a:r>
          <a:r>
            <a:rPr lang="es-ES_tradnl" dirty="0" err="1" smtClean="0"/>
            <a:t>loci</a:t>
          </a:r>
          <a:r>
            <a:rPr lang="es-ES_tradnl" dirty="0" smtClean="0"/>
            <a:t> </a:t>
          </a:r>
          <a:r>
            <a:rPr lang="es-ES_tradnl" dirty="0" err="1" smtClean="0"/>
            <a:t>Laboris</a:t>
          </a:r>
          <a:endParaRPr lang="es-ES" dirty="0"/>
        </a:p>
      </dgm:t>
    </dgm:pt>
    <dgm:pt modelId="{C2D88403-618D-4F41-9C8C-4A66007B3F29}" type="parTrans" cxnId="{5688C0D3-4375-414C-8983-A712099B6D83}">
      <dgm:prSet/>
      <dgm:spPr/>
    </dgm:pt>
    <dgm:pt modelId="{DCB73B78-A3E1-47CC-95B4-E2C5EEDBE730}" type="sibTrans" cxnId="{5688C0D3-4375-414C-8983-A712099B6D83}">
      <dgm:prSet/>
      <dgm:spPr/>
    </dgm:pt>
    <dgm:pt modelId="{7BD324D3-F964-4454-BD0D-B5DC1F5E101E}" type="pres">
      <dgm:prSet presAssocID="{DC8FED89-2F61-412F-BA07-F57E036B80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5E55540-A71B-4AE6-8FF5-BF985BB3F376}" type="pres">
      <dgm:prSet presAssocID="{BA32C4D8-BA20-40D8-A372-5DF18F68285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2640BED-F12B-4BD7-B938-1CE504C13018}" type="pres">
      <dgm:prSet presAssocID="{BA32C4D8-BA20-40D8-A372-5DF18F68285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C5E7E2-647C-4136-9D06-13A15734C8FB}" type="pres">
      <dgm:prSet presAssocID="{987D3053-7092-41F0-AC03-0BC47EF7914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9C2D1F-D726-48B2-831D-CD37FDF93E87}" type="pres">
      <dgm:prSet presAssocID="{987D3053-7092-41F0-AC03-0BC47EF7914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937D386-9455-4653-83D2-278DF2E6280C}" type="presOf" srcId="{FF826933-AE4F-4850-970D-7DE000A7CDB0}" destId="{3F9C2D1F-D726-48B2-831D-CD37FDF93E87}" srcOrd="0" destOrd="3" presId="urn:microsoft.com/office/officeart/2005/8/layout/vList2"/>
    <dgm:cxn modelId="{7BBA7F6C-AC0C-4202-A51F-10A6A30557BC}" srcId="{DC8FED89-2F61-412F-BA07-F57E036B80E6}" destId="{987D3053-7092-41F0-AC03-0BC47EF79147}" srcOrd="1" destOrd="0" parTransId="{41DC1506-8B63-4762-9D0F-D3DBC8372C0C}" sibTransId="{71775043-11CD-4612-8709-ED959850C946}"/>
    <dgm:cxn modelId="{6A1936D5-569C-43F9-9440-9E8AD6F797DB}" type="presOf" srcId="{880084AE-5245-4561-BEC8-150B76641919}" destId="{3F9C2D1F-D726-48B2-831D-CD37FDF93E87}" srcOrd="0" destOrd="0" presId="urn:microsoft.com/office/officeart/2005/8/layout/vList2"/>
    <dgm:cxn modelId="{0E184BA9-4EE4-47B9-9B6C-B7A00FD1C44F}" srcId="{987D3053-7092-41F0-AC03-0BC47EF79147}" destId="{41FCF710-82C8-40CC-9188-6279E4641FEC}" srcOrd="5" destOrd="0" parTransId="{72F6A633-B1C2-4CA3-A45C-A8E512212F97}" sibTransId="{3697DBE5-4854-4BA5-A52B-07F6EDE14964}"/>
    <dgm:cxn modelId="{BB50B378-712B-4AA5-BED4-1779848DEA38}" srcId="{987D3053-7092-41F0-AC03-0BC47EF79147}" destId="{FF826933-AE4F-4850-970D-7DE000A7CDB0}" srcOrd="2" destOrd="0" parTransId="{2A2F040D-D3FF-47DD-9D4E-EDF2BA62D6A3}" sibTransId="{0CA9E67D-408E-4C77-AEF2-78277B165AF5}"/>
    <dgm:cxn modelId="{0AF93946-B066-4CE4-9002-C19AA6FCBCF2}" type="presOf" srcId="{B970CCF9-3D41-4D29-8D80-94110FB46B2B}" destId="{3F9C2D1F-D726-48B2-831D-CD37FDF93E87}" srcOrd="0" destOrd="4" presId="urn:microsoft.com/office/officeart/2005/8/layout/vList2"/>
    <dgm:cxn modelId="{F311D1CC-443C-4C95-96F3-5B103AFB146C}" type="presOf" srcId="{DC8FED89-2F61-412F-BA07-F57E036B80E6}" destId="{7BD324D3-F964-4454-BD0D-B5DC1F5E101E}" srcOrd="0" destOrd="0" presId="urn:microsoft.com/office/officeart/2005/8/layout/vList2"/>
    <dgm:cxn modelId="{A5720C33-9F8B-49C6-81AE-72176128AA7A}" type="presOf" srcId="{987D3053-7092-41F0-AC03-0BC47EF79147}" destId="{4BC5E7E2-647C-4136-9D06-13A15734C8FB}" srcOrd="0" destOrd="0" presId="urn:microsoft.com/office/officeart/2005/8/layout/vList2"/>
    <dgm:cxn modelId="{7AA50D97-211B-4897-96DC-0D14CA0A5ECF}" srcId="{987D3053-7092-41F0-AC03-0BC47EF79147}" destId="{880084AE-5245-4561-BEC8-150B76641919}" srcOrd="0" destOrd="0" parTransId="{28949F27-DFE4-4EAF-86BE-91DBBCCBF93C}" sibTransId="{9616C4E1-1493-4FBB-8926-270083220CD5}"/>
    <dgm:cxn modelId="{4DF13F3D-7231-4ABD-A4AD-F28479225A47}" type="presOf" srcId="{41FCF710-82C8-40CC-9188-6279E4641FEC}" destId="{3F9C2D1F-D726-48B2-831D-CD37FDF93E87}" srcOrd="0" destOrd="6" presId="urn:microsoft.com/office/officeart/2005/8/layout/vList2"/>
    <dgm:cxn modelId="{03FC13F0-B9F3-427E-9790-590ABD132B17}" type="presOf" srcId="{DB8FB3FC-08D9-4757-9AEB-9961F9B81CD3}" destId="{3F9C2D1F-D726-48B2-831D-CD37FDF93E87}" srcOrd="0" destOrd="5" presId="urn:microsoft.com/office/officeart/2005/8/layout/vList2"/>
    <dgm:cxn modelId="{5688C0D3-4375-414C-8983-A712099B6D83}" srcId="{880084AE-5245-4561-BEC8-150B76641919}" destId="{C3AAD14B-3AD6-41AE-AA7F-CB19C5A94194}" srcOrd="0" destOrd="0" parTransId="{C2D88403-618D-4F41-9C8C-4A66007B3F29}" sibTransId="{DCB73B78-A3E1-47CC-95B4-E2C5EEDBE730}"/>
    <dgm:cxn modelId="{30D1611C-AC20-453F-829F-DCC562AECB2C}" srcId="{BA32C4D8-BA20-40D8-A372-5DF18F68285A}" destId="{1D9055C8-51C1-4022-870E-7FEE41477B6E}" srcOrd="0" destOrd="0" parTransId="{FBC1CC00-2383-46F5-BDBE-55394EC6D8EF}" sibTransId="{D71D61E6-173B-4B35-994D-336E0FF2B875}"/>
    <dgm:cxn modelId="{72CC7F7D-9D6F-4F69-BDA9-BBAFE8C7F49D}" srcId="{987D3053-7092-41F0-AC03-0BC47EF79147}" destId="{41A821CC-1BF1-4BDB-86E3-32AA27E762F6}" srcOrd="1" destOrd="0" parTransId="{3A0E1F6E-2193-4A00-844E-AD971D0D885B}" sibTransId="{00DB2A95-46C3-40C9-A23E-C7AB20C2DD5A}"/>
    <dgm:cxn modelId="{D782D9F9-1359-48F7-8BE4-603BF13CCF82}" srcId="{987D3053-7092-41F0-AC03-0BC47EF79147}" destId="{DB8FB3FC-08D9-4757-9AEB-9961F9B81CD3}" srcOrd="4" destOrd="0" parTransId="{6CBBC55B-BC08-4A88-B982-689CEA3C8ED1}" sibTransId="{795EE2CE-6B2C-4C45-B50A-27051A694C23}"/>
    <dgm:cxn modelId="{4634DF93-5A93-4521-8627-43AD8C5460BD}" type="presOf" srcId="{C3AAD14B-3AD6-41AE-AA7F-CB19C5A94194}" destId="{3F9C2D1F-D726-48B2-831D-CD37FDF93E87}" srcOrd="0" destOrd="1" presId="urn:microsoft.com/office/officeart/2005/8/layout/vList2"/>
    <dgm:cxn modelId="{369ECDF7-2BBB-4289-8847-FCA79BBFFA7F}" type="presOf" srcId="{1D9055C8-51C1-4022-870E-7FEE41477B6E}" destId="{62640BED-F12B-4BD7-B938-1CE504C13018}" srcOrd="0" destOrd="0" presId="urn:microsoft.com/office/officeart/2005/8/layout/vList2"/>
    <dgm:cxn modelId="{E93306A3-C339-46FF-BE37-D89D6810D907}" srcId="{987D3053-7092-41F0-AC03-0BC47EF79147}" destId="{B970CCF9-3D41-4D29-8D80-94110FB46B2B}" srcOrd="3" destOrd="0" parTransId="{8382F46C-9326-419E-9A26-DA73A957DDF4}" sibTransId="{95518BA6-04C1-4351-83F6-88E00A7DC6DD}"/>
    <dgm:cxn modelId="{D0914086-5C18-42AD-9C8D-A51FDD28ABCB}" srcId="{DC8FED89-2F61-412F-BA07-F57E036B80E6}" destId="{BA32C4D8-BA20-40D8-A372-5DF18F68285A}" srcOrd="0" destOrd="0" parTransId="{661D39C3-A9CD-4341-92BB-79D63924669C}" sibTransId="{23D097E9-E0CE-4DC8-B99C-AAF6DE047A52}"/>
    <dgm:cxn modelId="{1EC03C69-BA41-401E-B40B-AD5778F54E9C}" type="presOf" srcId="{41A821CC-1BF1-4BDB-86E3-32AA27E762F6}" destId="{3F9C2D1F-D726-48B2-831D-CD37FDF93E87}" srcOrd="0" destOrd="2" presId="urn:microsoft.com/office/officeart/2005/8/layout/vList2"/>
    <dgm:cxn modelId="{18237AFC-44D7-43D9-8FB7-B59106A2964E}" type="presOf" srcId="{BA32C4D8-BA20-40D8-A372-5DF18F68285A}" destId="{75E55540-A71B-4AE6-8FF5-BF985BB3F376}" srcOrd="0" destOrd="0" presId="urn:microsoft.com/office/officeart/2005/8/layout/vList2"/>
    <dgm:cxn modelId="{172C1366-9FEC-4EEE-A8CE-3E5E60BAC857}" type="presParOf" srcId="{7BD324D3-F964-4454-BD0D-B5DC1F5E101E}" destId="{75E55540-A71B-4AE6-8FF5-BF985BB3F376}" srcOrd="0" destOrd="0" presId="urn:microsoft.com/office/officeart/2005/8/layout/vList2"/>
    <dgm:cxn modelId="{34134745-FCDC-4429-B86C-B6D16B97FBEE}" type="presParOf" srcId="{7BD324D3-F964-4454-BD0D-B5DC1F5E101E}" destId="{62640BED-F12B-4BD7-B938-1CE504C13018}" srcOrd="1" destOrd="0" presId="urn:microsoft.com/office/officeart/2005/8/layout/vList2"/>
    <dgm:cxn modelId="{CAACB6A0-DDC4-48A4-90D0-B3847CE25C6C}" type="presParOf" srcId="{7BD324D3-F964-4454-BD0D-B5DC1F5E101E}" destId="{4BC5E7E2-647C-4136-9D06-13A15734C8FB}" srcOrd="2" destOrd="0" presId="urn:microsoft.com/office/officeart/2005/8/layout/vList2"/>
    <dgm:cxn modelId="{7DC327A2-F637-4021-B370-4699E8091BFF}" type="presParOf" srcId="{7BD324D3-F964-4454-BD0D-B5DC1F5E101E}" destId="{3F9C2D1F-D726-48B2-831D-CD37FDF93E8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63A01C-D949-4A46-B98D-7E8DD824E3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15B9D85-8D87-4BC7-AEAB-45074A009AD3}">
      <dgm:prSet phldrT="[Texto]"/>
      <dgm:spPr/>
      <dgm:t>
        <a:bodyPr/>
        <a:lstStyle/>
        <a:p>
          <a:r>
            <a:rPr lang="es-ES_tradnl" dirty="0" smtClean="0"/>
            <a:t>A nivel europeo</a:t>
          </a:r>
          <a:endParaRPr lang="es-ES" dirty="0"/>
        </a:p>
      </dgm:t>
    </dgm:pt>
    <dgm:pt modelId="{E982E195-E275-4AF1-8713-08EB33DFBBF9}" type="parTrans" cxnId="{37F8A23B-14DC-4C77-A487-17B4395B6CFF}">
      <dgm:prSet/>
      <dgm:spPr/>
      <dgm:t>
        <a:bodyPr/>
        <a:lstStyle/>
        <a:p>
          <a:endParaRPr lang="es-ES"/>
        </a:p>
      </dgm:t>
    </dgm:pt>
    <dgm:pt modelId="{10415D61-DD81-4610-8CF7-CEC730BEF6D6}" type="sibTrans" cxnId="{37F8A23B-14DC-4C77-A487-17B4395B6CFF}">
      <dgm:prSet/>
      <dgm:spPr/>
      <dgm:t>
        <a:bodyPr/>
        <a:lstStyle/>
        <a:p>
          <a:endParaRPr lang="es-ES"/>
        </a:p>
      </dgm:t>
    </dgm:pt>
    <dgm:pt modelId="{764F72E9-B593-4636-9035-0882F70C1FD0}">
      <dgm:prSet phldrT="[Texto]"/>
      <dgm:spPr/>
      <dgm:t>
        <a:bodyPr/>
        <a:lstStyle/>
        <a:p>
          <a:r>
            <a:rPr lang="es-ES_tradnl" dirty="0" smtClean="0"/>
            <a:t>Permanencia en el EEE (como Islandia, </a:t>
          </a:r>
          <a:r>
            <a:rPr lang="es-ES_tradnl" dirty="0" err="1" smtClean="0"/>
            <a:t>Liechtestein</a:t>
          </a:r>
          <a:r>
            <a:rPr lang="es-ES_tradnl" dirty="0" smtClean="0"/>
            <a:t> y Noruega)</a:t>
          </a:r>
          <a:endParaRPr lang="es-ES" dirty="0"/>
        </a:p>
      </dgm:t>
    </dgm:pt>
    <dgm:pt modelId="{4A8D0C4C-3280-4D3B-BF88-D4589650D4FE}" type="parTrans" cxnId="{6FCFDDD5-7952-4744-BAB3-0D030771EFB3}">
      <dgm:prSet/>
      <dgm:spPr/>
      <dgm:t>
        <a:bodyPr/>
        <a:lstStyle/>
        <a:p>
          <a:endParaRPr lang="es-ES"/>
        </a:p>
      </dgm:t>
    </dgm:pt>
    <dgm:pt modelId="{23567F49-B808-4CE6-9780-D443E12B9027}" type="sibTrans" cxnId="{6FCFDDD5-7952-4744-BAB3-0D030771EFB3}">
      <dgm:prSet/>
      <dgm:spPr/>
      <dgm:t>
        <a:bodyPr/>
        <a:lstStyle/>
        <a:p>
          <a:endParaRPr lang="es-ES"/>
        </a:p>
      </dgm:t>
    </dgm:pt>
    <dgm:pt modelId="{5127869B-47AB-44F6-BFC6-AE0F2EAF5EBE}">
      <dgm:prSet phldrT="[Texto]"/>
      <dgm:spPr/>
      <dgm:t>
        <a:bodyPr/>
        <a:lstStyle/>
        <a:p>
          <a:r>
            <a:rPr lang="es-ES_tradnl" dirty="0" smtClean="0"/>
            <a:t>A nivel internacional</a:t>
          </a:r>
          <a:endParaRPr lang="es-ES" dirty="0"/>
        </a:p>
      </dgm:t>
    </dgm:pt>
    <dgm:pt modelId="{CB196278-55EE-4032-BB1B-EBE522F1582E}" type="parTrans" cxnId="{4368CAC3-779D-4D56-AF32-F97C7CB1617A}">
      <dgm:prSet/>
      <dgm:spPr/>
      <dgm:t>
        <a:bodyPr/>
        <a:lstStyle/>
        <a:p>
          <a:endParaRPr lang="es-ES"/>
        </a:p>
      </dgm:t>
    </dgm:pt>
    <dgm:pt modelId="{5BB6E5CB-9ED7-4075-82C1-852E12D70BAE}" type="sibTrans" cxnId="{4368CAC3-779D-4D56-AF32-F97C7CB1617A}">
      <dgm:prSet/>
      <dgm:spPr/>
      <dgm:t>
        <a:bodyPr/>
        <a:lstStyle/>
        <a:p>
          <a:endParaRPr lang="es-ES"/>
        </a:p>
      </dgm:t>
    </dgm:pt>
    <dgm:pt modelId="{81124563-AD9D-499B-AB3B-ACB3FA4B7DB3}">
      <dgm:prSet phldrT="[Texto]"/>
      <dgm:spPr/>
      <dgm:t>
        <a:bodyPr/>
        <a:lstStyle/>
        <a:p>
          <a:r>
            <a:rPr lang="es-ES_tradnl" dirty="0" smtClean="0"/>
            <a:t>Negociación de un tratado bilateral de seguridad social España-UK como el de 1974</a:t>
          </a:r>
          <a:endParaRPr lang="es-ES" dirty="0"/>
        </a:p>
      </dgm:t>
    </dgm:pt>
    <dgm:pt modelId="{C2D55B92-95B6-4959-97C4-17BBDC316C02}" type="parTrans" cxnId="{709D0041-7251-4FD5-942A-D9669E3C842D}">
      <dgm:prSet/>
      <dgm:spPr/>
      <dgm:t>
        <a:bodyPr/>
        <a:lstStyle/>
        <a:p>
          <a:endParaRPr lang="es-ES"/>
        </a:p>
      </dgm:t>
    </dgm:pt>
    <dgm:pt modelId="{0DCF1946-783A-4A8E-B869-B1837F535923}" type="sibTrans" cxnId="{709D0041-7251-4FD5-942A-D9669E3C842D}">
      <dgm:prSet/>
      <dgm:spPr/>
      <dgm:t>
        <a:bodyPr/>
        <a:lstStyle/>
        <a:p>
          <a:endParaRPr lang="es-ES"/>
        </a:p>
      </dgm:t>
    </dgm:pt>
    <dgm:pt modelId="{6E1F9EA1-6428-464A-B432-CF641EBDA1DC}">
      <dgm:prSet phldrT="[Texto]"/>
      <dgm:spPr/>
      <dgm:t>
        <a:bodyPr/>
        <a:lstStyle/>
        <a:p>
          <a:r>
            <a:rPr lang="es-ES_tradnl" dirty="0" smtClean="0"/>
            <a:t>Acuerdo bilateral UE-UK (como Suiza)</a:t>
          </a:r>
          <a:endParaRPr lang="es-ES" dirty="0"/>
        </a:p>
      </dgm:t>
    </dgm:pt>
    <dgm:pt modelId="{4F484827-37C4-4507-B36B-C330F4D477A4}" type="parTrans" cxnId="{1718E023-3C50-4EB1-AF4B-6CD85F1869EC}">
      <dgm:prSet/>
      <dgm:spPr/>
      <dgm:t>
        <a:bodyPr/>
        <a:lstStyle/>
        <a:p>
          <a:endParaRPr lang="es-ES"/>
        </a:p>
      </dgm:t>
    </dgm:pt>
    <dgm:pt modelId="{0DC5E08B-344C-48A1-B1BE-8C9A8316CAC0}" type="sibTrans" cxnId="{1718E023-3C50-4EB1-AF4B-6CD85F1869EC}">
      <dgm:prSet/>
      <dgm:spPr/>
      <dgm:t>
        <a:bodyPr/>
        <a:lstStyle/>
        <a:p>
          <a:endParaRPr lang="es-ES"/>
        </a:p>
      </dgm:t>
    </dgm:pt>
    <dgm:pt modelId="{094ECBD5-E8B6-49A2-937B-66B3169B78E9}" type="pres">
      <dgm:prSet presAssocID="{8C63A01C-D949-4A46-B98D-7E8DD824E3F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6F68BDD-F820-4B8B-9447-8DB6F23DD3AE}" type="pres">
      <dgm:prSet presAssocID="{015B9D85-8D87-4BC7-AEAB-45074A009AD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78F7BC-5AAF-4AB7-A458-CC7A8A949582}" type="pres">
      <dgm:prSet presAssocID="{015B9D85-8D87-4BC7-AEAB-45074A009AD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6B35B7-6A39-4EAB-85C9-484369ABCBCE}" type="pres">
      <dgm:prSet presAssocID="{5127869B-47AB-44F6-BFC6-AE0F2EAF5EB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D87E82-19BE-45A4-884B-1A22B5E55708}" type="pres">
      <dgm:prSet presAssocID="{5127869B-47AB-44F6-BFC6-AE0F2EAF5EB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718E023-3C50-4EB1-AF4B-6CD85F1869EC}" srcId="{015B9D85-8D87-4BC7-AEAB-45074A009AD3}" destId="{6E1F9EA1-6428-464A-B432-CF641EBDA1DC}" srcOrd="1" destOrd="0" parTransId="{4F484827-37C4-4507-B36B-C330F4D477A4}" sibTransId="{0DC5E08B-344C-48A1-B1BE-8C9A8316CAC0}"/>
    <dgm:cxn modelId="{6FCFDDD5-7952-4744-BAB3-0D030771EFB3}" srcId="{015B9D85-8D87-4BC7-AEAB-45074A009AD3}" destId="{764F72E9-B593-4636-9035-0882F70C1FD0}" srcOrd="0" destOrd="0" parTransId="{4A8D0C4C-3280-4D3B-BF88-D4589650D4FE}" sibTransId="{23567F49-B808-4CE6-9780-D443E12B9027}"/>
    <dgm:cxn modelId="{5A6A6FEA-63B1-47BE-9611-2434893935EC}" type="presOf" srcId="{8C63A01C-D949-4A46-B98D-7E8DD824E3F0}" destId="{094ECBD5-E8B6-49A2-937B-66B3169B78E9}" srcOrd="0" destOrd="0" presId="urn:microsoft.com/office/officeart/2005/8/layout/vList2"/>
    <dgm:cxn modelId="{8B7C7CE8-7F54-404B-B185-4A6F5B932D0F}" type="presOf" srcId="{015B9D85-8D87-4BC7-AEAB-45074A009AD3}" destId="{F6F68BDD-F820-4B8B-9447-8DB6F23DD3AE}" srcOrd="0" destOrd="0" presId="urn:microsoft.com/office/officeart/2005/8/layout/vList2"/>
    <dgm:cxn modelId="{80C824AD-0884-486A-BCE0-5BD9F9DE36D6}" type="presOf" srcId="{81124563-AD9D-499B-AB3B-ACB3FA4B7DB3}" destId="{8AD87E82-19BE-45A4-884B-1A22B5E55708}" srcOrd="0" destOrd="0" presId="urn:microsoft.com/office/officeart/2005/8/layout/vList2"/>
    <dgm:cxn modelId="{7378B280-D143-40FA-BBA9-349F23DEF799}" type="presOf" srcId="{764F72E9-B593-4636-9035-0882F70C1FD0}" destId="{2878F7BC-5AAF-4AB7-A458-CC7A8A949582}" srcOrd="0" destOrd="0" presId="urn:microsoft.com/office/officeart/2005/8/layout/vList2"/>
    <dgm:cxn modelId="{AFBB1837-602B-4BF8-95A3-6B7B2CF7D2E8}" type="presOf" srcId="{6E1F9EA1-6428-464A-B432-CF641EBDA1DC}" destId="{2878F7BC-5AAF-4AB7-A458-CC7A8A949582}" srcOrd="0" destOrd="1" presId="urn:microsoft.com/office/officeart/2005/8/layout/vList2"/>
    <dgm:cxn modelId="{4368CAC3-779D-4D56-AF32-F97C7CB1617A}" srcId="{8C63A01C-D949-4A46-B98D-7E8DD824E3F0}" destId="{5127869B-47AB-44F6-BFC6-AE0F2EAF5EBE}" srcOrd="1" destOrd="0" parTransId="{CB196278-55EE-4032-BB1B-EBE522F1582E}" sibTransId="{5BB6E5CB-9ED7-4075-82C1-852E12D70BAE}"/>
    <dgm:cxn modelId="{709D0041-7251-4FD5-942A-D9669E3C842D}" srcId="{5127869B-47AB-44F6-BFC6-AE0F2EAF5EBE}" destId="{81124563-AD9D-499B-AB3B-ACB3FA4B7DB3}" srcOrd="0" destOrd="0" parTransId="{C2D55B92-95B6-4959-97C4-17BBDC316C02}" sibTransId="{0DCF1946-783A-4A8E-B869-B1837F535923}"/>
    <dgm:cxn modelId="{37F8A23B-14DC-4C77-A487-17B4395B6CFF}" srcId="{8C63A01C-D949-4A46-B98D-7E8DD824E3F0}" destId="{015B9D85-8D87-4BC7-AEAB-45074A009AD3}" srcOrd="0" destOrd="0" parTransId="{E982E195-E275-4AF1-8713-08EB33DFBBF9}" sibTransId="{10415D61-DD81-4610-8CF7-CEC730BEF6D6}"/>
    <dgm:cxn modelId="{7A7208AA-11A0-4792-BCA0-D63B6A1A4F21}" type="presOf" srcId="{5127869B-47AB-44F6-BFC6-AE0F2EAF5EBE}" destId="{606B35B7-6A39-4EAB-85C9-484369ABCBCE}" srcOrd="0" destOrd="0" presId="urn:microsoft.com/office/officeart/2005/8/layout/vList2"/>
    <dgm:cxn modelId="{5B90DB69-5C10-40D5-B3D0-B5D66EAC7B97}" type="presParOf" srcId="{094ECBD5-E8B6-49A2-937B-66B3169B78E9}" destId="{F6F68BDD-F820-4B8B-9447-8DB6F23DD3AE}" srcOrd="0" destOrd="0" presId="urn:microsoft.com/office/officeart/2005/8/layout/vList2"/>
    <dgm:cxn modelId="{163B1EF5-DF83-4B86-8B8B-AF5BC14E5F8F}" type="presParOf" srcId="{094ECBD5-E8B6-49A2-937B-66B3169B78E9}" destId="{2878F7BC-5AAF-4AB7-A458-CC7A8A949582}" srcOrd="1" destOrd="0" presId="urn:microsoft.com/office/officeart/2005/8/layout/vList2"/>
    <dgm:cxn modelId="{5EB3B5CE-A524-463C-81C9-49B76D5A1574}" type="presParOf" srcId="{094ECBD5-E8B6-49A2-937B-66B3169B78E9}" destId="{606B35B7-6A39-4EAB-85C9-484369ABCBCE}" srcOrd="2" destOrd="0" presId="urn:microsoft.com/office/officeart/2005/8/layout/vList2"/>
    <dgm:cxn modelId="{730291C6-4462-48C5-80CF-313B99E30568}" type="presParOf" srcId="{094ECBD5-E8B6-49A2-937B-66B3169B78E9}" destId="{8AD87E82-19BE-45A4-884B-1A22B5E5570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701AAC-43AB-4A5D-BFA9-A295360FBBA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B7E2A4F-7FBA-44CA-8EF7-4EFA4B2329A3}">
      <dgm:prSet phldrT="[Texto]"/>
      <dgm:spPr/>
      <dgm:t>
        <a:bodyPr/>
        <a:lstStyle/>
        <a:p>
          <a:r>
            <a:rPr lang="es-ES_tradnl" dirty="0" smtClean="0"/>
            <a:t>Unión Europea</a:t>
          </a:r>
          <a:endParaRPr lang="es-ES" dirty="0"/>
        </a:p>
      </dgm:t>
    </dgm:pt>
    <dgm:pt modelId="{92E97CBC-D644-4F6F-94BA-F103C4A68376}" type="parTrans" cxnId="{30A53088-0A1B-46E9-B70B-90BB97320AE9}">
      <dgm:prSet/>
      <dgm:spPr/>
      <dgm:t>
        <a:bodyPr/>
        <a:lstStyle/>
        <a:p>
          <a:endParaRPr lang="es-ES"/>
        </a:p>
      </dgm:t>
    </dgm:pt>
    <dgm:pt modelId="{E8F44F66-260C-4DF6-880B-32279E56DC8A}" type="sibTrans" cxnId="{30A53088-0A1B-46E9-B70B-90BB97320AE9}">
      <dgm:prSet/>
      <dgm:spPr/>
      <dgm:t>
        <a:bodyPr/>
        <a:lstStyle/>
        <a:p>
          <a:endParaRPr lang="es-ES"/>
        </a:p>
      </dgm:t>
    </dgm:pt>
    <dgm:pt modelId="{87AC839A-D1B7-4B63-B129-F32EACEF1B5B}">
      <dgm:prSet phldrT="[Texto]" custT="1"/>
      <dgm:spPr/>
      <dgm:t>
        <a:bodyPr/>
        <a:lstStyle/>
        <a:p>
          <a:r>
            <a:rPr lang="es-ES_tradnl" sz="1600" dirty="0" smtClean="0"/>
            <a:t>Reglamento (UE) nº 1231/2010 del Parlamento Europeo y del Consejo de 24 de noviembre de 2010, por el que se amplia el Reglamento CE nº 883/2004 y el Reglamento nº 987/2009 a los nacionales de terceros países que, debido únicamente a su nacionalidad, no estén cubiertos por los mismos </a:t>
          </a:r>
          <a:r>
            <a:rPr lang="es-ES_tradnl" sz="1600" dirty="0" smtClean="0">
              <a:solidFill>
                <a:srgbClr val="FF0000"/>
              </a:solidFill>
            </a:rPr>
            <a:t> ???</a:t>
          </a:r>
          <a:endParaRPr lang="es-ES" sz="1600" dirty="0">
            <a:solidFill>
              <a:srgbClr val="FF0000"/>
            </a:solidFill>
          </a:endParaRPr>
        </a:p>
      </dgm:t>
    </dgm:pt>
    <dgm:pt modelId="{F72DC98D-4D17-4519-8231-A63F598F10D5}" type="parTrans" cxnId="{DA7E8260-210C-4381-A87C-CD11065F249C}">
      <dgm:prSet/>
      <dgm:spPr/>
      <dgm:t>
        <a:bodyPr/>
        <a:lstStyle/>
        <a:p>
          <a:endParaRPr lang="es-ES"/>
        </a:p>
      </dgm:t>
    </dgm:pt>
    <dgm:pt modelId="{3E29BD7B-03E4-41C6-B380-F288C1ACE469}" type="sibTrans" cxnId="{DA7E8260-210C-4381-A87C-CD11065F249C}">
      <dgm:prSet/>
      <dgm:spPr/>
      <dgm:t>
        <a:bodyPr/>
        <a:lstStyle/>
        <a:p>
          <a:endParaRPr lang="es-ES"/>
        </a:p>
      </dgm:t>
    </dgm:pt>
    <dgm:pt modelId="{ADCAA685-5134-4F36-9FAC-F5A3310318F9}">
      <dgm:prSet phldrT="[Texto]"/>
      <dgm:spPr/>
      <dgm:t>
        <a:bodyPr/>
        <a:lstStyle/>
        <a:p>
          <a:r>
            <a:rPr lang="es-ES_tradnl" dirty="0" smtClean="0"/>
            <a:t>Consejo de Europa</a:t>
          </a:r>
          <a:endParaRPr lang="es-ES" dirty="0"/>
        </a:p>
      </dgm:t>
    </dgm:pt>
    <dgm:pt modelId="{A9D7981D-CA00-4944-AB89-1671B5020178}" type="parTrans" cxnId="{E97B51CD-7EE5-4231-BA4D-9F4707080DF9}">
      <dgm:prSet/>
      <dgm:spPr/>
      <dgm:t>
        <a:bodyPr/>
        <a:lstStyle/>
        <a:p>
          <a:endParaRPr lang="es-ES"/>
        </a:p>
      </dgm:t>
    </dgm:pt>
    <dgm:pt modelId="{C1CAB250-8AC8-4AFD-B0E8-32887CE892BD}" type="sibTrans" cxnId="{E97B51CD-7EE5-4231-BA4D-9F4707080DF9}">
      <dgm:prSet/>
      <dgm:spPr/>
      <dgm:t>
        <a:bodyPr/>
        <a:lstStyle/>
        <a:p>
          <a:endParaRPr lang="es-ES"/>
        </a:p>
      </dgm:t>
    </dgm:pt>
    <dgm:pt modelId="{79E408EB-14EA-48E5-9D36-F08917B34D3F}">
      <dgm:prSet phldrT="[Texto]" custT="1"/>
      <dgm:spPr/>
      <dgm:t>
        <a:bodyPr/>
        <a:lstStyle/>
        <a:p>
          <a:r>
            <a:rPr lang="es-ES_tradnl" sz="1600" i="0" dirty="0" smtClean="0"/>
            <a:t>Acuerdo Provisional Europeo sobre los regímenes de Seguridad Social relativos a la vejez, a la invalidez y a los sobrevivientes, de 11/12/1953</a:t>
          </a:r>
          <a:endParaRPr lang="es-ES" sz="1600" dirty="0"/>
        </a:p>
      </dgm:t>
    </dgm:pt>
    <dgm:pt modelId="{DF35A613-15D1-4D09-94F7-B32E598511E3}" type="parTrans" cxnId="{5C4C9D65-3D86-4E87-BA90-BA6D89A3A0E4}">
      <dgm:prSet/>
      <dgm:spPr/>
      <dgm:t>
        <a:bodyPr/>
        <a:lstStyle/>
        <a:p>
          <a:endParaRPr lang="es-ES"/>
        </a:p>
      </dgm:t>
    </dgm:pt>
    <dgm:pt modelId="{647C7D41-940A-40E5-8311-A63EF5CA97E6}" type="sibTrans" cxnId="{5C4C9D65-3D86-4E87-BA90-BA6D89A3A0E4}">
      <dgm:prSet/>
      <dgm:spPr/>
      <dgm:t>
        <a:bodyPr/>
        <a:lstStyle/>
        <a:p>
          <a:endParaRPr lang="es-ES"/>
        </a:p>
      </dgm:t>
    </dgm:pt>
    <dgm:pt modelId="{BD605E85-815C-4E5E-A84D-F264A840E2E9}">
      <dgm:prSet phldrT="[Texto]"/>
      <dgm:spPr/>
      <dgm:t>
        <a:bodyPr/>
        <a:lstStyle/>
        <a:p>
          <a:r>
            <a:rPr lang="es-ES_tradnl" dirty="0" smtClean="0"/>
            <a:t>OIT</a:t>
          </a:r>
          <a:endParaRPr lang="es-ES" dirty="0"/>
        </a:p>
      </dgm:t>
    </dgm:pt>
    <dgm:pt modelId="{56C56354-5E17-4B4A-9CA5-9C8C1D0A697D}" type="parTrans" cxnId="{7601DB2A-15DB-4646-9C44-82750E195DBF}">
      <dgm:prSet/>
      <dgm:spPr/>
      <dgm:t>
        <a:bodyPr/>
        <a:lstStyle/>
        <a:p>
          <a:endParaRPr lang="es-ES"/>
        </a:p>
      </dgm:t>
    </dgm:pt>
    <dgm:pt modelId="{9ED25FD7-55AE-476D-B4BB-CCDA682B726A}" type="sibTrans" cxnId="{7601DB2A-15DB-4646-9C44-82750E195DBF}">
      <dgm:prSet/>
      <dgm:spPr/>
      <dgm:t>
        <a:bodyPr/>
        <a:lstStyle/>
        <a:p>
          <a:endParaRPr lang="es-ES"/>
        </a:p>
      </dgm:t>
    </dgm:pt>
    <dgm:pt modelId="{5A002629-3493-457C-81C2-4985768AFEBB}">
      <dgm:prSet phldrT="[Texto]" custT="1"/>
      <dgm:spPr/>
      <dgm:t>
        <a:bodyPr/>
        <a:lstStyle/>
        <a:p>
          <a:r>
            <a:rPr lang="es-ES_tradnl" sz="1600" dirty="0" smtClean="0">
              <a:solidFill>
                <a:schemeClr val="tx1"/>
              </a:solidFill>
            </a:rPr>
            <a:t>Convenio nº  97, sobre los trabajadores migrantes (revisado), 1949</a:t>
          </a:r>
          <a:endParaRPr lang="es-ES" sz="1600" dirty="0"/>
        </a:p>
      </dgm:t>
    </dgm:pt>
    <dgm:pt modelId="{A97A325D-FD61-4637-8D94-D9853983DCE4}" type="parTrans" cxnId="{5EB9D422-49E7-455E-B710-6304DB07F774}">
      <dgm:prSet/>
      <dgm:spPr/>
      <dgm:t>
        <a:bodyPr/>
        <a:lstStyle/>
        <a:p>
          <a:endParaRPr lang="es-ES"/>
        </a:p>
      </dgm:t>
    </dgm:pt>
    <dgm:pt modelId="{29773E59-FB42-478E-AC08-C43F05C3761D}" type="sibTrans" cxnId="{5EB9D422-49E7-455E-B710-6304DB07F774}">
      <dgm:prSet/>
      <dgm:spPr/>
      <dgm:t>
        <a:bodyPr/>
        <a:lstStyle/>
        <a:p>
          <a:endParaRPr lang="es-ES"/>
        </a:p>
      </dgm:t>
    </dgm:pt>
    <dgm:pt modelId="{4B8C1801-D381-4A2D-82AA-D49A118DFC9A}">
      <dgm:prSet phldrT="[Texto]" custT="1"/>
      <dgm:spPr/>
      <dgm:t>
        <a:bodyPr/>
        <a:lstStyle/>
        <a:p>
          <a:r>
            <a:rPr lang="es-ES_tradnl" sz="1200" i="1" dirty="0" smtClean="0"/>
            <a:t> </a:t>
          </a:r>
          <a:r>
            <a:rPr lang="es-ES" sz="1200" dirty="0" smtClean="0">
              <a:hlinkClick xmlns:r="http://schemas.openxmlformats.org/officeDocument/2006/relationships" r:id="rId1"/>
            </a:rPr>
            <a:t>http://www.coe.int/en/web/conventions/full-list</a:t>
          </a:r>
          <a:r>
            <a:rPr lang="es-ES" sz="1200" dirty="0" smtClean="0"/>
            <a:t> </a:t>
          </a:r>
          <a:endParaRPr lang="es-ES" sz="1200" dirty="0"/>
        </a:p>
      </dgm:t>
    </dgm:pt>
    <dgm:pt modelId="{E368D9DE-0982-47FD-80B5-A763C47ABA18}" type="parTrans" cxnId="{82C550BE-E577-4B00-A89D-B46BEC1D40ED}">
      <dgm:prSet/>
      <dgm:spPr/>
      <dgm:t>
        <a:bodyPr/>
        <a:lstStyle/>
        <a:p>
          <a:endParaRPr lang="es-ES"/>
        </a:p>
      </dgm:t>
    </dgm:pt>
    <dgm:pt modelId="{6E3BDE5D-94BF-470C-B65D-D35E865FE874}" type="sibTrans" cxnId="{82C550BE-E577-4B00-A89D-B46BEC1D40ED}">
      <dgm:prSet/>
      <dgm:spPr/>
      <dgm:t>
        <a:bodyPr/>
        <a:lstStyle/>
        <a:p>
          <a:endParaRPr lang="es-ES"/>
        </a:p>
      </dgm:t>
    </dgm:pt>
    <dgm:pt modelId="{DEE8E504-BD53-4BFC-AC5D-77E7288A4F57}">
      <dgm:prSet phldrT="[Texto]" custT="1"/>
      <dgm:spPr/>
      <dgm:t>
        <a:bodyPr/>
        <a:lstStyle/>
        <a:p>
          <a:r>
            <a:rPr lang="es-ES_tradnl" sz="1600" dirty="0" smtClean="0"/>
            <a:t>Acuerdo Provisional Europeo sobre Seguridad Social, con exclusión de los regímenes de vejez, invalidez y supervivencia, de 11/12/1953</a:t>
          </a:r>
          <a:endParaRPr lang="es-ES" sz="1600" dirty="0"/>
        </a:p>
      </dgm:t>
    </dgm:pt>
    <dgm:pt modelId="{BC5357B9-A934-4AC0-AC6D-0466180FE375}" type="parTrans" cxnId="{F5221108-DB77-4524-A410-3FDAC89AFBB6}">
      <dgm:prSet/>
      <dgm:spPr/>
      <dgm:t>
        <a:bodyPr/>
        <a:lstStyle/>
        <a:p>
          <a:endParaRPr lang="es-ES"/>
        </a:p>
      </dgm:t>
    </dgm:pt>
    <dgm:pt modelId="{F487CEE4-484F-4063-9370-66CCE8B2ADC7}" type="sibTrans" cxnId="{F5221108-DB77-4524-A410-3FDAC89AFBB6}">
      <dgm:prSet/>
      <dgm:spPr/>
      <dgm:t>
        <a:bodyPr/>
        <a:lstStyle/>
        <a:p>
          <a:endParaRPr lang="es-ES"/>
        </a:p>
      </dgm:t>
    </dgm:pt>
    <dgm:pt modelId="{4BA3A109-ABE4-48E7-88D0-087D3E274A6C}">
      <dgm:prSet phldrT="[Texto]" custT="1"/>
      <dgm:spPr/>
      <dgm:t>
        <a:bodyPr/>
        <a:lstStyle/>
        <a:p>
          <a:r>
            <a:rPr lang="es-ES_tradnl" sz="1600" dirty="0" smtClean="0"/>
            <a:t>Convenio Europeo de Asistencia Social y Médica, de 11/12/1953</a:t>
          </a:r>
          <a:endParaRPr lang="es-ES" sz="1600" dirty="0"/>
        </a:p>
      </dgm:t>
    </dgm:pt>
    <dgm:pt modelId="{507F7A7E-D5C1-4D00-A2EA-759D9B221D5A}" type="parTrans" cxnId="{29B04B93-B907-4FD1-9EC4-D53B83CEA12D}">
      <dgm:prSet/>
      <dgm:spPr/>
      <dgm:t>
        <a:bodyPr/>
        <a:lstStyle/>
        <a:p>
          <a:endParaRPr lang="es-ES"/>
        </a:p>
      </dgm:t>
    </dgm:pt>
    <dgm:pt modelId="{8EEEE569-ADFC-42D6-8778-3445D269786F}" type="sibTrans" cxnId="{29B04B93-B907-4FD1-9EC4-D53B83CEA12D}">
      <dgm:prSet/>
      <dgm:spPr/>
      <dgm:t>
        <a:bodyPr/>
        <a:lstStyle/>
        <a:p>
          <a:endParaRPr lang="es-ES"/>
        </a:p>
      </dgm:t>
    </dgm:pt>
    <dgm:pt modelId="{397F95EF-4BFD-4925-96AD-1FA0E68CA2FF}">
      <dgm:prSet/>
      <dgm:spPr/>
      <dgm:t>
        <a:bodyPr/>
        <a:lstStyle/>
        <a:p>
          <a:r>
            <a:rPr lang="es-ES" sz="11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http://www.ilo.org/dyn/normlex/es/f?p=1000:11300:0::NO:11300:P11300_INSTRUMENT_ID:312242</a:t>
          </a:r>
          <a:r>
            <a:rPr lang="es-ES" sz="1100" dirty="0" smtClean="0">
              <a:solidFill>
                <a:schemeClr val="tx1"/>
              </a:solidFill>
            </a:rPr>
            <a:t> </a:t>
          </a:r>
        </a:p>
      </dgm:t>
    </dgm:pt>
    <dgm:pt modelId="{F4538DDA-2B0E-4C72-870C-81F754D8A067}" type="parTrans" cxnId="{5C58E513-DCCB-4BE6-BBBF-77DD9DC1291E}">
      <dgm:prSet/>
      <dgm:spPr/>
      <dgm:t>
        <a:bodyPr/>
        <a:lstStyle/>
        <a:p>
          <a:endParaRPr lang="es-ES"/>
        </a:p>
      </dgm:t>
    </dgm:pt>
    <dgm:pt modelId="{57F93A1A-AA16-41D6-BD92-9B7055DC7110}" type="sibTrans" cxnId="{5C58E513-DCCB-4BE6-BBBF-77DD9DC1291E}">
      <dgm:prSet/>
      <dgm:spPr/>
      <dgm:t>
        <a:bodyPr/>
        <a:lstStyle/>
        <a:p>
          <a:endParaRPr lang="es-ES"/>
        </a:p>
      </dgm:t>
    </dgm:pt>
    <dgm:pt modelId="{C655C980-DA14-42E8-8819-68F9614131C0}">
      <dgm:prSet/>
      <dgm:spPr/>
      <dgm:t>
        <a:bodyPr/>
        <a:lstStyle/>
        <a:p>
          <a:endParaRPr lang="es-ES" sz="1100" dirty="0">
            <a:solidFill>
              <a:schemeClr val="tx1"/>
            </a:solidFill>
          </a:endParaRPr>
        </a:p>
      </dgm:t>
    </dgm:pt>
    <dgm:pt modelId="{DD4F793A-9162-4401-8129-8A435E5DC1BE}" type="sibTrans" cxnId="{C8C67CDB-0DB0-4C1B-BB2D-DB9FC306DBBB}">
      <dgm:prSet/>
      <dgm:spPr/>
      <dgm:t>
        <a:bodyPr/>
        <a:lstStyle/>
        <a:p>
          <a:endParaRPr lang="es-ES"/>
        </a:p>
      </dgm:t>
    </dgm:pt>
    <dgm:pt modelId="{E4EA4577-5359-475D-B36F-9CEE6F9B4F55}" type="parTrans" cxnId="{C8C67CDB-0DB0-4C1B-BB2D-DB9FC306DBBB}">
      <dgm:prSet/>
      <dgm:spPr/>
      <dgm:t>
        <a:bodyPr/>
        <a:lstStyle/>
        <a:p>
          <a:endParaRPr lang="es-ES"/>
        </a:p>
      </dgm:t>
    </dgm:pt>
    <dgm:pt modelId="{9913FC0D-6C8B-4BDE-B291-29EAEEFA00E0}">
      <dgm:prSet phldrT="[Texto]" custT="1"/>
      <dgm:spPr/>
      <dgm:t>
        <a:bodyPr/>
        <a:lstStyle/>
        <a:p>
          <a:r>
            <a:rPr lang="es-ES_tradnl" sz="1600" dirty="0" smtClean="0"/>
            <a:t>Convenio nº 19, sobre la igualdad de trato (accidentes del trabajo), 1925</a:t>
          </a:r>
          <a:endParaRPr lang="es-ES" sz="1600" dirty="0"/>
        </a:p>
      </dgm:t>
    </dgm:pt>
    <dgm:pt modelId="{9C13178C-D0E6-4E22-B26F-3B025C57A09B}" type="parTrans" cxnId="{B887FB26-5D39-4B64-848C-3BDD48478DBE}">
      <dgm:prSet/>
      <dgm:spPr/>
      <dgm:t>
        <a:bodyPr/>
        <a:lstStyle/>
        <a:p>
          <a:endParaRPr lang="es-ES"/>
        </a:p>
      </dgm:t>
    </dgm:pt>
    <dgm:pt modelId="{53E72492-3683-4418-A0F7-B276695D9466}" type="sibTrans" cxnId="{B887FB26-5D39-4B64-848C-3BDD48478DBE}">
      <dgm:prSet/>
      <dgm:spPr/>
      <dgm:t>
        <a:bodyPr/>
        <a:lstStyle/>
        <a:p>
          <a:endParaRPr lang="es-ES"/>
        </a:p>
      </dgm:t>
    </dgm:pt>
    <dgm:pt modelId="{1B4C9B5B-BDD8-4537-A057-D172BACBAA13}">
      <dgm:prSet phldrT="[Texto]" custT="1"/>
      <dgm:spPr/>
      <dgm:t>
        <a:bodyPr/>
        <a:lstStyle/>
        <a:p>
          <a:r>
            <a:rPr lang="es-ES_tradnl" sz="1600" i="1" dirty="0" smtClean="0"/>
            <a:t>Convenio nº 157, sobre la conservación de los derechos en materia de Seguridad Social, 1982 (ratificado por España, pero no por UK)</a:t>
          </a:r>
          <a:endParaRPr lang="es-ES" sz="1600" i="1" dirty="0"/>
        </a:p>
      </dgm:t>
    </dgm:pt>
    <dgm:pt modelId="{E7DCD644-78D9-4760-BB91-51AD6A323A5B}" type="parTrans" cxnId="{2D35EC6C-A772-41E2-B5D8-AD7134C84793}">
      <dgm:prSet/>
      <dgm:spPr/>
      <dgm:t>
        <a:bodyPr/>
        <a:lstStyle/>
        <a:p>
          <a:endParaRPr lang="es-ES"/>
        </a:p>
      </dgm:t>
    </dgm:pt>
    <dgm:pt modelId="{81AEF557-A477-4462-B326-00A5161A0D83}" type="sibTrans" cxnId="{2D35EC6C-A772-41E2-B5D8-AD7134C84793}">
      <dgm:prSet/>
      <dgm:spPr/>
      <dgm:t>
        <a:bodyPr/>
        <a:lstStyle/>
        <a:p>
          <a:endParaRPr lang="es-ES"/>
        </a:p>
      </dgm:t>
    </dgm:pt>
    <dgm:pt modelId="{F960EFEA-E674-4CB0-85FB-08E215D26000}">
      <dgm:prSet phldrT="[Texto]" custT="1"/>
      <dgm:spPr/>
      <dgm:t>
        <a:bodyPr/>
        <a:lstStyle/>
        <a:p>
          <a:r>
            <a:rPr lang="es-ES_tradnl" sz="1600" i="1" dirty="0" smtClean="0"/>
            <a:t>Convenio Europeo de Seguridad Social de 16/04/1964 (ratificado por España, pero no por UK)</a:t>
          </a:r>
          <a:endParaRPr lang="es-ES" sz="1600" dirty="0"/>
        </a:p>
      </dgm:t>
    </dgm:pt>
    <dgm:pt modelId="{BDE2784D-8D8B-4D04-806D-9E0FAE41305B}" type="parTrans" cxnId="{A7B6D90A-4831-408F-8E74-5C8008BA8D8B}">
      <dgm:prSet/>
      <dgm:spPr/>
      <dgm:t>
        <a:bodyPr/>
        <a:lstStyle/>
        <a:p>
          <a:endParaRPr lang="es-ES"/>
        </a:p>
      </dgm:t>
    </dgm:pt>
    <dgm:pt modelId="{C70AA47F-F173-4EF2-8D8E-F09727987172}" type="sibTrans" cxnId="{A7B6D90A-4831-408F-8E74-5C8008BA8D8B}">
      <dgm:prSet/>
      <dgm:spPr/>
      <dgm:t>
        <a:bodyPr/>
        <a:lstStyle/>
        <a:p>
          <a:endParaRPr lang="es-ES"/>
        </a:p>
      </dgm:t>
    </dgm:pt>
    <dgm:pt modelId="{B98FC899-9816-41FE-9F86-4564E072F011}" type="pres">
      <dgm:prSet presAssocID="{25701AAC-43AB-4A5D-BFA9-A295360FBB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411D22F-A593-4A38-B0AB-39DD5396C043}" type="pres">
      <dgm:prSet presAssocID="{BB7E2A4F-7FBA-44CA-8EF7-4EFA4B2329A3}" presName="linNode" presStyleCnt="0"/>
      <dgm:spPr/>
    </dgm:pt>
    <dgm:pt modelId="{F2C2C0D1-F66A-46BF-826D-C5E3151C8EDE}" type="pres">
      <dgm:prSet presAssocID="{BB7E2A4F-7FBA-44CA-8EF7-4EFA4B2329A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C1446B-042D-4A73-9AD9-AA0004EDA81D}" type="pres">
      <dgm:prSet presAssocID="{BB7E2A4F-7FBA-44CA-8EF7-4EFA4B2329A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B80C597-22A1-45EE-9570-E03DA37C577B}" type="pres">
      <dgm:prSet presAssocID="{E8F44F66-260C-4DF6-880B-32279E56DC8A}" presName="sp" presStyleCnt="0"/>
      <dgm:spPr/>
    </dgm:pt>
    <dgm:pt modelId="{428E2460-C721-4AD3-99F2-AE679E1CA57A}" type="pres">
      <dgm:prSet presAssocID="{ADCAA685-5134-4F36-9FAC-F5A3310318F9}" presName="linNode" presStyleCnt="0"/>
      <dgm:spPr/>
    </dgm:pt>
    <dgm:pt modelId="{C22F54E9-C886-4F23-9894-57803238FD18}" type="pres">
      <dgm:prSet presAssocID="{ADCAA685-5134-4F36-9FAC-F5A3310318F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E9BF6DB-66E1-42AC-B31F-20EDF59FD4EF}" type="pres">
      <dgm:prSet presAssocID="{ADCAA685-5134-4F36-9FAC-F5A3310318F9}" presName="descendantText" presStyleLbl="alignAccFollowNode1" presStyleIdx="1" presStyleCnt="3" custScaleY="18102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FEE97E8-D84F-4CA7-BD60-559F2077BBD2}" type="pres">
      <dgm:prSet presAssocID="{C1CAB250-8AC8-4AFD-B0E8-32887CE892BD}" presName="sp" presStyleCnt="0"/>
      <dgm:spPr/>
    </dgm:pt>
    <dgm:pt modelId="{BDC54D71-56C7-481C-BCE5-71AD748354C7}" type="pres">
      <dgm:prSet presAssocID="{BD605E85-815C-4E5E-A84D-F264A840E2E9}" presName="linNode" presStyleCnt="0"/>
      <dgm:spPr/>
    </dgm:pt>
    <dgm:pt modelId="{7C67474C-4ADE-4399-8693-7BBCA1A8B3DB}" type="pres">
      <dgm:prSet presAssocID="{BD605E85-815C-4E5E-A84D-F264A840E2E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5C94D99-CD19-482A-9984-394234E696A0}" type="pres">
      <dgm:prSet presAssocID="{BD605E85-815C-4E5E-A84D-F264A840E2E9}" presName="descendantText" presStyleLbl="alignAccFollowNode1" presStyleIdx="2" presStyleCnt="3" custScaleY="1206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D65B3DE-D8ED-4473-A626-72E5313A9878}" type="presOf" srcId="{4BA3A109-ABE4-48E7-88D0-087D3E274A6C}" destId="{6E9BF6DB-66E1-42AC-B31F-20EDF59FD4EF}" srcOrd="0" destOrd="2" presId="urn:microsoft.com/office/officeart/2005/8/layout/vList5"/>
    <dgm:cxn modelId="{30A53088-0A1B-46E9-B70B-90BB97320AE9}" srcId="{25701AAC-43AB-4A5D-BFA9-A295360FBBAB}" destId="{BB7E2A4F-7FBA-44CA-8EF7-4EFA4B2329A3}" srcOrd="0" destOrd="0" parTransId="{92E97CBC-D644-4F6F-94BA-F103C4A68376}" sibTransId="{E8F44F66-260C-4DF6-880B-32279E56DC8A}"/>
    <dgm:cxn modelId="{F96F214E-264D-4A9E-9292-CCE551E21EF6}" type="presOf" srcId="{BD605E85-815C-4E5E-A84D-F264A840E2E9}" destId="{7C67474C-4ADE-4399-8693-7BBCA1A8B3DB}" srcOrd="0" destOrd="0" presId="urn:microsoft.com/office/officeart/2005/8/layout/vList5"/>
    <dgm:cxn modelId="{29B04B93-B907-4FD1-9EC4-D53B83CEA12D}" srcId="{ADCAA685-5134-4F36-9FAC-F5A3310318F9}" destId="{4BA3A109-ABE4-48E7-88D0-087D3E274A6C}" srcOrd="2" destOrd="0" parTransId="{507F7A7E-D5C1-4D00-A2EA-759D9B221D5A}" sibTransId="{8EEEE569-ADFC-42D6-8778-3445D269786F}"/>
    <dgm:cxn modelId="{2D35EC6C-A772-41E2-B5D8-AD7134C84793}" srcId="{BD605E85-815C-4E5E-A84D-F264A840E2E9}" destId="{1B4C9B5B-BDD8-4537-A057-D172BACBAA13}" srcOrd="2" destOrd="0" parTransId="{E7DCD644-78D9-4760-BB91-51AD6A323A5B}" sibTransId="{81AEF557-A477-4462-B326-00A5161A0D83}"/>
    <dgm:cxn modelId="{E97B51CD-7EE5-4231-BA4D-9F4707080DF9}" srcId="{25701AAC-43AB-4A5D-BFA9-A295360FBBAB}" destId="{ADCAA685-5134-4F36-9FAC-F5A3310318F9}" srcOrd="1" destOrd="0" parTransId="{A9D7981D-CA00-4944-AB89-1671B5020178}" sibTransId="{C1CAB250-8AC8-4AFD-B0E8-32887CE892BD}"/>
    <dgm:cxn modelId="{5EB9D422-49E7-455E-B710-6304DB07F774}" srcId="{BD605E85-815C-4E5E-A84D-F264A840E2E9}" destId="{5A002629-3493-457C-81C2-4985768AFEBB}" srcOrd="1" destOrd="0" parTransId="{A97A325D-FD61-4637-8D94-D9853983DCE4}" sibTransId="{29773E59-FB42-478E-AC08-C43F05C3761D}"/>
    <dgm:cxn modelId="{525C068D-2B4C-4E61-9E28-45D3C5DB3F49}" type="presOf" srcId="{1B4C9B5B-BDD8-4537-A057-D172BACBAA13}" destId="{85C94D99-CD19-482A-9984-394234E696A0}" srcOrd="0" destOrd="2" presId="urn:microsoft.com/office/officeart/2005/8/layout/vList5"/>
    <dgm:cxn modelId="{67054ECE-0D5F-4F4D-960E-91FB6F4104DC}" type="presOf" srcId="{9913FC0D-6C8B-4BDE-B291-29EAEEFA00E0}" destId="{85C94D99-CD19-482A-9984-394234E696A0}" srcOrd="0" destOrd="0" presId="urn:microsoft.com/office/officeart/2005/8/layout/vList5"/>
    <dgm:cxn modelId="{DA7E8260-210C-4381-A87C-CD11065F249C}" srcId="{BB7E2A4F-7FBA-44CA-8EF7-4EFA4B2329A3}" destId="{87AC839A-D1B7-4B63-B129-F32EACEF1B5B}" srcOrd="0" destOrd="0" parTransId="{F72DC98D-4D17-4519-8231-A63F598F10D5}" sibTransId="{3E29BD7B-03E4-41C6-B380-F288C1ACE469}"/>
    <dgm:cxn modelId="{82B97F70-30EE-42AC-9193-991E6F9E14DE}" type="presOf" srcId="{87AC839A-D1B7-4B63-B129-F32EACEF1B5B}" destId="{31C1446B-042D-4A73-9AD9-AA0004EDA81D}" srcOrd="0" destOrd="0" presId="urn:microsoft.com/office/officeart/2005/8/layout/vList5"/>
    <dgm:cxn modelId="{CC06F012-DCC6-4598-A507-81B147D5777F}" type="presOf" srcId="{25701AAC-43AB-4A5D-BFA9-A295360FBBAB}" destId="{B98FC899-9816-41FE-9F86-4564E072F011}" srcOrd="0" destOrd="0" presId="urn:microsoft.com/office/officeart/2005/8/layout/vList5"/>
    <dgm:cxn modelId="{3B745E25-CC6E-4064-8769-8CE9D30FED13}" type="presOf" srcId="{4B8C1801-D381-4A2D-82AA-D49A118DFC9A}" destId="{6E9BF6DB-66E1-42AC-B31F-20EDF59FD4EF}" srcOrd="0" destOrd="4" presId="urn:microsoft.com/office/officeart/2005/8/layout/vList5"/>
    <dgm:cxn modelId="{B887FB26-5D39-4B64-848C-3BDD48478DBE}" srcId="{BD605E85-815C-4E5E-A84D-F264A840E2E9}" destId="{9913FC0D-6C8B-4BDE-B291-29EAEEFA00E0}" srcOrd="0" destOrd="0" parTransId="{9C13178C-D0E6-4E22-B26F-3B025C57A09B}" sibTransId="{53E72492-3683-4418-A0F7-B276695D9466}"/>
    <dgm:cxn modelId="{7FC16E06-8DDF-4C80-BB19-C872E49E8E67}" type="presOf" srcId="{F960EFEA-E674-4CB0-85FB-08E215D26000}" destId="{6E9BF6DB-66E1-42AC-B31F-20EDF59FD4EF}" srcOrd="0" destOrd="3" presId="urn:microsoft.com/office/officeart/2005/8/layout/vList5"/>
    <dgm:cxn modelId="{82C550BE-E577-4B00-A89D-B46BEC1D40ED}" srcId="{ADCAA685-5134-4F36-9FAC-F5A3310318F9}" destId="{4B8C1801-D381-4A2D-82AA-D49A118DFC9A}" srcOrd="4" destOrd="0" parTransId="{E368D9DE-0982-47FD-80B5-A763C47ABA18}" sibTransId="{6E3BDE5D-94BF-470C-B65D-D35E865FE874}"/>
    <dgm:cxn modelId="{7601DB2A-15DB-4646-9C44-82750E195DBF}" srcId="{25701AAC-43AB-4A5D-BFA9-A295360FBBAB}" destId="{BD605E85-815C-4E5E-A84D-F264A840E2E9}" srcOrd="2" destOrd="0" parTransId="{56C56354-5E17-4B4A-9CA5-9C8C1D0A697D}" sibTransId="{9ED25FD7-55AE-476D-B4BB-CCDA682B726A}"/>
    <dgm:cxn modelId="{04077367-9B61-4583-B26A-C3CF676378E5}" type="presOf" srcId="{5A002629-3493-457C-81C2-4985768AFEBB}" destId="{85C94D99-CD19-482A-9984-394234E696A0}" srcOrd="0" destOrd="1" presId="urn:microsoft.com/office/officeart/2005/8/layout/vList5"/>
    <dgm:cxn modelId="{A7B6D90A-4831-408F-8E74-5C8008BA8D8B}" srcId="{ADCAA685-5134-4F36-9FAC-F5A3310318F9}" destId="{F960EFEA-E674-4CB0-85FB-08E215D26000}" srcOrd="3" destOrd="0" parTransId="{BDE2784D-8D8B-4D04-806D-9E0FAE41305B}" sibTransId="{C70AA47F-F173-4EF2-8D8E-F09727987172}"/>
    <dgm:cxn modelId="{6C0108BB-543B-4A9A-83A9-D872B24ECA8B}" type="presOf" srcId="{397F95EF-4BFD-4925-96AD-1FA0E68CA2FF}" destId="{85C94D99-CD19-482A-9984-394234E696A0}" srcOrd="0" destOrd="3" presId="urn:microsoft.com/office/officeart/2005/8/layout/vList5"/>
    <dgm:cxn modelId="{95A882A0-DA4E-4BE5-BD5F-9E98283F4FE7}" type="presOf" srcId="{DEE8E504-BD53-4BFC-AC5D-77E7288A4F57}" destId="{6E9BF6DB-66E1-42AC-B31F-20EDF59FD4EF}" srcOrd="0" destOrd="1" presId="urn:microsoft.com/office/officeart/2005/8/layout/vList5"/>
    <dgm:cxn modelId="{36790E08-0DC1-48BF-821B-EC964FEB11B0}" type="presOf" srcId="{79E408EB-14EA-48E5-9D36-F08917B34D3F}" destId="{6E9BF6DB-66E1-42AC-B31F-20EDF59FD4EF}" srcOrd="0" destOrd="0" presId="urn:microsoft.com/office/officeart/2005/8/layout/vList5"/>
    <dgm:cxn modelId="{9B672CE3-3B69-40E8-AC00-9E7F66EA3204}" type="presOf" srcId="{C655C980-DA14-42E8-8819-68F9614131C0}" destId="{85C94D99-CD19-482A-9984-394234E696A0}" srcOrd="0" destOrd="4" presId="urn:microsoft.com/office/officeart/2005/8/layout/vList5"/>
    <dgm:cxn modelId="{5C58E513-DCCB-4BE6-BBBF-77DD9DC1291E}" srcId="{BD605E85-815C-4E5E-A84D-F264A840E2E9}" destId="{397F95EF-4BFD-4925-96AD-1FA0E68CA2FF}" srcOrd="3" destOrd="0" parTransId="{F4538DDA-2B0E-4C72-870C-81F754D8A067}" sibTransId="{57F93A1A-AA16-41D6-BD92-9B7055DC7110}"/>
    <dgm:cxn modelId="{AB46526D-93D6-4EAE-A820-4EED831B3474}" type="presOf" srcId="{BB7E2A4F-7FBA-44CA-8EF7-4EFA4B2329A3}" destId="{F2C2C0D1-F66A-46BF-826D-C5E3151C8EDE}" srcOrd="0" destOrd="0" presId="urn:microsoft.com/office/officeart/2005/8/layout/vList5"/>
    <dgm:cxn modelId="{08C01905-AFBF-4614-A14F-7715ADC650C7}" type="presOf" srcId="{ADCAA685-5134-4F36-9FAC-F5A3310318F9}" destId="{C22F54E9-C886-4F23-9894-57803238FD18}" srcOrd="0" destOrd="0" presId="urn:microsoft.com/office/officeart/2005/8/layout/vList5"/>
    <dgm:cxn modelId="{5C4C9D65-3D86-4E87-BA90-BA6D89A3A0E4}" srcId="{ADCAA685-5134-4F36-9FAC-F5A3310318F9}" destId="{79E408EB-14EA-48E5-9D36-F08917B34D3F}" srcOrd="0" destOrd="0" parTransId="{DF35A613-15D1-4D09-94F7-B32E598511E3}" sibTransId="{647C7D41-940A-40E5-8311-A63EF5CA97E6}"/>
    <dgm:cxn modelId="{C8C67CDB-0DB0-4C1B-BB2D-DB9FC306DBBB}" srcId="{BD605E85-815C-4E5E-A84D-F264A840E2E9}" destId="{C655C980-DA14-42E8-8819-68F9614131C0}" srcOrd="4" destOrd="0" parTransId="{E4EA4577-5359-475D-B36F-9CEE6F9B4F55}" sibTransId="{DD4F793A-9162-4401-8129-8A435E5DC1BE}"/>
    <dgm:cxn modelId="{F5221108-DB77-4524-A410-3FDAC89AFBB6}" srcId="{ADCAA685-5134-4F36-9FAC-F5A3310318F9}" destId="{DEE8E504-BD53-4BFC-AC5D-77E7288A4F57}" srcOrd="1" destOrd="0" parTransId="{BC5357B9-A934-4AC0-AC6D-0466180FE375}" sibTransId="{F487CEE4-484F-4063-9370-66CCE8B2ADC7}"/>
    <dgm:cxn modelId="{12C85EBF-8F67-41DF-895F-EEA555651A54}" type="presParOf" srcId="{B98FC899-9816-41FE-9F86-4564E072F011}" destId="{B411D22F-A593-4A38-B0AB-39DD5396C043}" srcOrd="0" destOrd="0" presId="urn:microsoft.com/office/officeart/2005/8/layout/vList5"/>
    <dgm:cxn modelId="{9AF88537-60DB-4BED-BA9A-DD135BFD6AF0}" type="presParOf" srcId="{B411D22F-A593-4A38-B0AB-39DD5396C043}" destId="{F2C2C0D1-F66A-46BF-826D-C5E3151C8EDE}" srcOrd="0" destOrd="0" presId="urn:microsoft.com/office/officeart/2005/8/layout/vList5"/>
    <dgm:cxn modelId="{EA142F24-4991-41A9-BC7E-04B746AB78AF}" type="presParOf" srcId="{B411D22F-A593-4A38-B0AB-39DD5396C043}" destId="{31C1446B-042D-4A73-9AD9-AA0004EDA81D}" srcOrd="1" destOrd="0" presId="urn:microsoft.com/office/officeart/2005/8/layout/vList5"/>
    <dgm:cxn modelId="{540689EE-E1E3-45C3-9FA4-F40DF4757B3E}" type="presParOf" srcId="{B98FC899-9816-41FE-9F86-4564E072F011}" destId="{2B80C597-22A1-45EE-9570-E03DA37C577B}" srcOrd="1" destOrd="0" presId="urn:microsoft.com/office/officeart/2005/8/layout/vList5"/>
    <dgm:cxn modelId="{4AF12EC9-F56E-4239-B222-C04137A9BF49}" type="presParOf" srcId="{B98FC899-9816-41FE-9F86-4564E072F011}" destId="{428E2460-C721-4AD3-99F2-AE679E1CA57A}" srcOrd="2" destOrd="0" presId="urn:microsoft.com/office/officeart/2005/8/layout/vList5"/>
    <dgm:cxn modelId="{238476A8-0EC2-4CA7-90B5-0F0C88C5276E}" type="presParOf" srcId="{428E2460-C721-4AD3-99F2-AE679E1CA57A}" destId="{C22F54E9-C886-4F23-9894-57803238FD18}" srcOrd="0" destOrd="0" presId="urn:microsoft.com/office/officeart/2005/8/layout/vList5"/>
    <dgm:cxn modelId="{62B4AFAE-D196-43CE-9A4F-7A3026978CBF}" type="presParOf" srcId="{428E2460-C721-4AD3-99F2-AE679E1CA57A}" destId="{6E9BF6DB-66E1-42AC-B31F-20EDF59FD4EF}" srcOrd="1" destOrd="0" presId="urn:microsoft.com/office/officeart/2005/8/layout/vList5"/>
    <dgm:cxn modelId="{DE878CB0-B3ED-4C5F-A3E2-9AB93805FB9F}" type="presParOf" srcId="{B98FC899-9816-41FE-9F86-4564E072F011}" destId="{1FEE97E8-D84F-4CA7-BD60-559F2077BBD2}" srcOrd="3" destOrd="0" presId="urn:microsoft.com/office/officeart/2005/8/layout/vList5"/>
    <dgm:cxn modelId="{D7EF60A6-F348-4F8D-98C3-0FE4B7A677B8}" type="presParOf" srcId="{B98FC899-9816-41FE-9F86-4564E072F011}" destId="{BDC54D71-56C7-481C-BCE5-71AD748354C7}" srcOrd="4" destOrd="0" presId="urn:microsoft.com/office/officeart/2005/8/layout/vList5"/>
    <dgm:cxn modelId="{B80B93D3-8E48-4552-94F2-03B2133A2C08}" type="presParOf" srcId="{BDC54D71-56C7-481C-BCE5-71AD748354C7}" destId="{7C67474C-4ADE-4399-8693-7BBCA1A8B3DB}" srcOrd="0" destOrd="0" presId="urn:microsoft.com/office/officeart/2005/8/layout/vList5"/>
    <dgm:cxn modelId="{39B41BD7-C9D8-4B30-9689-916222BC9948}" type="presParOf" srcId="{BDC54D71-56C7-481C-BCE5-71AD748354C7}" destId="{85C94D99-CD19-482A-9984-394234E696A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E55540-A71B-4AE6-8FF5-BF985BB3F376}">
      <dsp:nvSpPr>
        <dsp:cNvPr id="0" name=""/>
        <dsp:cNvSpPr/>
      </dsp:nvSpPr>
      <dsp:spPr>
        <a:xfrm>
          <a:off x="0" y="46989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700" kern="1200" dirty="0" smtClean="0"/>
            <a:t>Pensiones ya adquiridas</a:t>
          </a:r>
          <a:endParaRPr lang="es-ES" sz="2700" kern="1200" dirty="0"/>
        </a:p>
      </dsp:txBody>
      <dsp:txXfrm>
        <a:off x="31613" y="78602"/>
        <a:ext cx="10452374" cy="584369"/>
      </dsp:txXfrm>
    </dsp:sp>
    <dsp:sp modelId="{62640BED-F12B-4BD7-B938-1CE504C13018}">
      <dsp:nvSpPr>
        <dsp:cNvPr id="0" name=""/>
        <dsp:cNvSpPr/>
      </dsp:nvSpPr>
      <dsp:spPr>
        <a:xfrm>
          <a:off x="0" y="694584"/>
          <a:ext cx="10515600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_tradnl" sz="2100" kern="1200" dirty="0" smtClean="0"/>
            <a:t>Principio de exportación de prestaciones</a:t>
          </a:r>
          <a:endParaRPr lang="es-ES" sz="2100" kern="1200" dirty="0"/>
        </a:p>
      </dsp:txBody>
      <dsp:txXfrm>
        <a:off x="0" y="694584"/>
        <a:ext cx="10515600" cy="447120"/>
      </dsp:txXfrm>
    </dsp:sp>
    <dsp:sp modelId="{4BC5E7E2-647C-4136-9D06-13A15734C8FB}">
      <dsp:nvSpPr>
        <dsp:cNvPr id="0" name=""/>
        <dsp:cNvSpPr/>
      </dsp:nvSpPr>
      <dsp:spPr>
        <a:xfrm>
          <a:off x="0" y="1141704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700" kern="1200" dirty="0" smtClean="0"/>
            <a:t>Pensiones en curso de adquisición</a:t>
          </a:r>
          <a:endParaRPr lang="es-ES" sz="2700" kern="1200" dirty="0"/>
        </a:p>
      </dsp:txBody>
      <dsp:txXfrm>
        <a:off x="31613" y="1173317"/>
        <a:ext cx="10452374" cy="584369"/>
      </dsp:txXfrm>
    </dsp:sp>
    <dsp:sp modelId="{3F9C2D1F-D726-48B2-831D-CD37FDF93E87}">
      <dsp:nvSpPr>
        <dsp:cNvPr id="0" name=""/>
        <dsp:cNvSpPr/>
      </dsp:nvSpPr>
      <dsp:spPr>
        <a:xfrm>
          <a:off x="0" y="1789299"/>
          <a:ext cx="10515600" cy="2515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_tradnl" sz="2100" kern="1200" dirty="0" smtClean="0"/>
            <a:t>Determinación de la Ley aplicable</a:t>
          </a:r>
          <a:endParaRPr lang="es-ES" sz="2100" kern="1200" dirty="0"/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_tradnl" sz="2100" kern="1200" dirty="0" err="1" smtClean="0"/>
            <a:t>Lex</a:t>
          </a:r>
          <a:r>
            <a:rPr lang="es-ES_tradnl" sz="2100" kern="1200" dirty="0" smtClean="0"/>
            <a:t> </a:t>
          </a:r>
          <a:r>
            <a:rPr lang="es-ES_tradnl" sz="2100" kern="1200" dirty="0" err="1" smtClean="0"/>
            <a:t>loci</a:t>
          </a:r>
          <a:r>
            <a:rPr lang="es-ES_tradnl" sz="2100" kern="1200" dirty="0" smtClean="0"/>
            <a:t> </a:t>
          </a:r>
          <a:r>
            <a:rPr lang="es-ES_tradnl" sz="2100" kern="1200" dirty="0" err="1" smtClean="0"/>
            <a:t>Laboris</a:t>
          </a:r>
          <a:endParaRPr lang="es-E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_tradnl" sz="2100" kern="1200" dirty="0" smtClean="0"/>
            <a:t>Principio de igualdad de trato</a:t>
          </a:r>
          <a:endParaRPr lang="es-E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_tradnl" sz="2100" kern="1200" dirty="0" smtClean="0"/>
            <a:t>Totalización de cuotas</a:t>
          </a:r>
          <a:endParaRPr lang="es-E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_tradnl" sz="2100" kern="1200" dirty="0" smtClean="0"/>
            <a:t>Pro rata </a:t>
          </a:r>
          <a:r>
            <a:rPr lang="es-ES_tradnl" sz="2100" kern="1200" dirty="0" err="1" smtClean="0"/>
            <a:t>temporis</a:t>
          </a:r>
          <a:endParaRPr lang="es-E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s-E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s-ES" sz="2100" kern="1200" dirty="0"/>
        </a:p>
      </dsp:txBody>
      <dsp:txXfrm>
        <a:off x="0" y="1789299"/>
        <a:ext cx="10515600" cy="2515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F68BDD-F820-4B8B-9447-8DB6F23DD3AE}">
      <dsp:nvSpPr>
        <dsp:cNvPr id="0" name=""/>
        <dsp:cNvSpPr/>
      </dsp:nvSpPr>
      <dsp:spPr>
        <a:xfrm>
          <a:off x="0" y="39395"/>
          <a:ext cx="10515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900" kern="1200" dirty="0" smtClean="0"/>
            <a:t>A nivel europeo</a:t>
          </a:r>
          <a:endParaRPr lang="es-ES" sz="3900" kern="1200" dirty="0"/>
        </a:p>
      </dsp:txBody>
      <dsp:txXfrm>
        <a:off x="45663" y="85058"/>
        <a:ext cx="10424274" cy="844089"/>
      </dsp:txXfrm>
    </dsp:sp>
    <dsp:sp modelId="{2878F7BC-5AAF-4AB7-A458-CC7A8A949582}">
      <dsp:nvSpPr>
        <dsp:cNvPr id="0" name=""/>
        <dsp:cNvSpPr/>
      </dsp:nvSpPr>
      <dsp:spPr>
        <a:xfrm>
          <a:off x="0" y="974810"/>
          <a:ext cx="10515600" cy="1453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_tradnl" sz="3000" kern="1200" dirty="0" smtClean="0"/>
            <a:t>Permanencia en el EEE (como Islandia, </a:t>
          </a:r>
          <a:r>
            <a:rPr lang="es-ES_tradnl" sz="3000" kern="1200" dirty="0" err="1" smtClean="0"/>
            <a:t>Liechtestein</a:t>
          </a:r>
          <a:r>
            <a:rPr lang="es-ES_tradnl" sz="3000" kern="1200" dirty="0" smtClean="0"/>
            <a:t> y Noruega)</a:t>
          </a:r>
          <a:endParaRPr lang="es-E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_tradnl" sz="3000" kern="1200" dirty="0" smtClean="0"/>
            <a:t>Acuerdo bilateral UE-UK (como Suiza)</a:t>
          </a:r>
          <a:endParaRPr lang="es-ES" sz="3000" kern="1200" dirty="0"/>
        </a:p>
      </dsp:txBody>
      <dsp:txXfrm>
        <a:off x="0" y="974810"/>
        <a:ext cx="10515600" cy="1453140"/>
      </dsp:txXfrm>
    </dsp:sp>
    <dsp:sp modelId="{606B35B7-6A39-4EAB-85C9-484369ABCBCE}">
      <dsp:nvSpPr>
        <dsp:cNvPr id="0" name=""/>
        <dsp:cNvSpPr/>
      </dsp:nvSpPr>
      <dsp:spPr>
        <a:xfrm>
          <a:off x="0" y="2427950"/>
          <a:ext cx="10515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900" kern="1200" dirty="0" smtClean="0"/>
            <a:t>A nivel internacional</a:t>
          </a:r>
          <a:endParaRPr lang="es-ES" sz="3900" kern="1200" dirty="0"/>
        </a:p>
      </dsp:txBody>
      <dsp:txXfrm>
        <a:off x="45663" y="2473613"/>
        <a:ext cx="10424274" cy="844089"/>
      </dsp:txXfrm>
    </dsp:sp>
    <dsp:sp modelId="{8AD87E82-19BE-45A4-884B-1A22B5E55708}">
      <dsp:nvSpPr>
        <dsp:cNvPr id="0" name=""/>
        <dsp:cNvSpPr/>
      </dsp:nvSpPr>
      <dsp:spPr>
        <a:xfrm>
          <a:off x="0" y="3363365"/>
          <a:ext cx="10515600" cy="948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_tradnl" sz="3000" kern="1200" dirty="0" smtClean="0"/>
            <a:t>Negociación de un tratado bilateral de seguridad social España-UK como el de 1974</a:t>
          </a:r>
          <a:endParaRPr lang="es-ES" sz="3000" kern="1200" dirty="0"/>
        </a:p>
      </dsp:txBody>
      <dsp:txXfrm>
        <a:off x="0" y="3363365"/>
        <a:ext cx="10515600" cy="9485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1446B-042D-4A73-9AD9-AA0004EDA81D}">
      <dsp:nvSpPr>
        <dsp:cNvPr id="0" name=""/>
        <dsp:cNvSpPr/>
      </dsp:nvSpPr>
      <dsp:spPr>
        <a:xfrm rot="5400000">
          <a:off x="6572150" y="-2641074"/>
          <a:ext cx="1156915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600" kern="1200" dirty="0" smtClean="0"/>
            <a:t>Reglamento (UE) nº 1231/2010 del Parlamento Europeo y del Consejo de 24 de noviembre de 2010, por el que se amplia el Reglamento CE nº 883/2004 y el Reglamento nº 987/2009 a los nacionales de terceros países que, debido únicamente a su nacionalidad, no estén cubiertos por los mismos </a:t>
          </a:r>
          <a:r>
            <a:rPr lang="es-ES_tradnl" sz="1600" kern="1200" dirty="0" smtClean="0">
              <a:solidFill>
                <a:srgbClr val="FF0000"/>
              </a:solidFill>
            </a:rPr>
            <a:t> ???</a:t>
          </a:r>
          <a:endParaRPr lang="es-ES" sz="1600" kern="1200" dirty="0">
            <a:solidFill>
              <a:srgbClr val="FF0000"/>
            </a:solidFill>
          </a:endParaRPr>
        </a:p>
      </dsp:txBody>
      <dsp:txXfrm rot="-5400000">
        <a:off x="3785616" y="201936"/>
        <a:ext cx="6673508" cy="1043963"/>
      </dsp:txXfrm>
    </dsp:sp>
    <dsp:sp modelId="{F2C2C0D1-F66A-46BF-826D-C5E3151C8EDE}">
      <dsp:nvSpPr>
        <dsp:cNvPr id="0" name=""/>
        <dsp:cNvSpPr/>
      </dsp:nvSpPr>
      <dsp:spPr>
        <a:xfrm>
          <a:off x="0" y="845"/>
          <a:ext cx="3785616" cy="14461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4100" kern="1200" dirty="0" smtClean="0"/>
            <a:t>Unión Europea</a:t>
          </a:r>
          <a:endParaRPr lang="es-ES" sz="4100" kern="1200" dirty="0"/>
        </a:p>
      </dsp:txBody>
      <dsp:txXfrm>
        <a:off x="70595" y="71440"/>
        <a:ext cx="3644426" cy="1304954"/>
      </dsp:txXfrm>
    </dsp:sp>
    <dsp:sp modelId="{6E9BF6DB-66E1-42AC-B31F-20EDF59FD4EF}">
      <dsp:nvSpPr>
        <dsp:cNvPr id="0" name=""/>
        <dsp:cNvSpPr/>
      </dsp:nvSpPr>
      <dsp:spPr>
        <a:xfrm rot="5400000">
          <a:off x="6096454" y="-795238"/>
          <a:ext cx="2094340" cy="672341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600" i="0" kern="1200" dirty="0" smtClean="0"/>
            <a:t>Acuerdo Provisional Europeo sobre los regímenes de Seguridad Social relativos a la vejez, a la invalidez y a los sobrevivientes, de 11/12/1953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600" kern="1200" dirty="0" smtClean="0"/>
            <a:t>Acuerdo Provisional Europeo sobre Seguridad Social, con exclusión de los regímenes de vejez, invalidez y supervivencia, de 11/12/1953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600" kern="1200" dirty="0" smtClean="0"/>
            <a:t>Convenio Europeo de Asistencia Social y Médica, de 11/12/1953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600" i="1" kern="1200" dirty="0" smtClean="0"/>
            <a:t>Convenio Europeo de Seguridad Social de 16/04/1964 (ratificado por España, pero no por UK)</a:t>
          </a:r>
          <a:endParaRPr lang="es-E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200" i="1" kern="1200" dirty="0" smtClean="0"/>
            <a:t> </a:t>
          </a:r>
          <a:r>
            <a:rPr lang="es-ES" sz="1200" kern="1200" dirty="0" smtClean="0">
              <a:hlinkClick xmlns:r="http://schemas.openxmlformats.org/officeDocument/2006/relationships" r:id="rId1"/>
            </a:rPr>
            <a:t>http://www.coe.int/en/web/conventions/full-list</a:t>
          </a:r>
          <a:r>
            <a:rPr lang="es-ES" sz="1200" kern="1200" dirty="0" smtClean="0"/>
            <a:t> </a:t>
          </a:r>
          <a:endParaRPr lang="es-ES" sz="1200" kern="1200" dirty="0"/>
        </a:p>
      </dsp:txBody>
      <dsp:txXfrm rot="-5400000">
        <a:off x="3781919" y="1621534"/>
        <a:ext cx="6621174" cy="1889866"/>
      </dsp:txXfrm>
    </dsp:sp>
    <dsp:sp modelId="{C22F54E9-C886-4F23-9894-57803238FD18}">
      <dsp:nvSpPr>
        <dsp:cNvPr id="0" name=""/>
        <dsp:cNvSpPr/>
      </dsp:nvSpPr>
      <dsp:spPr>
        <a:xfrm>
          <a:off x="0" y="1843395"/>
          <a:ext cx="3781919" cy="14461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4100" kern="1200" dirty="0" smtClean="0"/>
            <a:t>Consejo de Europa</a:t>
          </a:r>
          <a:endParaRPr lang="es-ES" sz="4100" kern="1200" dirty="0"/>
        </a:p>
      </dsp:txBody>
      <dsp:txXfrm>
        <a:off x="70595" y="1913990"/>
        <a:ext cx="3640729" cy="1304954"/>
      </dsp:txXfrm>
    </dsp:sp>
    <dsp:sp modelId="{85C94D99-CD19-482A-9984-394234E696A0}">
      <dsp:nvSpPr>
        <dsp:cNvPr id="0" name=""/>
        <dsp:cNvSpPr/>
      </dsp:nvSpPr>
      <dsp:spPr>
        <a:xfrm rot="5400000">
          <a:off x="6452814" y="1044025"/>
          <a:ext cx="1395587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600" kern="1200" dirty="0" smtClean="0"/>
            <a:t>Convenio nº 19, sobre la igualdad de trato (accidentes del trabajo), 1925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600" kern="1200" dirty="0" smtClean="0">
              <a:solidFill>
                <a:schemeClr val="tx1"/>
              </a:solidFill>
            </a:rPr>
            <a:t>Convenio nº  97, sobre los trabajadores migrantes (revisado), 1949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600" i="1" kern="1200" dirty="0" smtClean="0"/>
            <a:t>Convenio nº 157, sobre la conservación de los derechos en materia de Seguridad Social, 1982 (ratificado por España, pero no por UK)</a:t>
          </a:r>
          <a:endParaRPr lang="es-ES" sz="1600" i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http://www.ilo.org/dyn/normlex/es/f?p=1000:11300:0::NO:11300:P11300_INSTRUMENT_ID:312242</a:t>
          </a:r>
          <a:r>
            <a:rPr lang="es-ES" sz="1100" kern="1200" dirty="0" smtClean="0">
              <a:solidFill>
                <a:schemeClr val="tx1"/>
              </a:solidFill>
            </a:rPr>
            <a:t>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100" kern="1200" dirty="0">
            <a:solidFill>
              <a:schemeClr val="tx1"/>
            </a:solidFill>
          </a:endParaRPr>
        </a:p>
      </dsp:txBody>
      <dsp:txXfrm rot="-5400000">
        <a:off x="3785616" y="3779351"/>
        <a:ext cx="6661857" cy="1259333"/>
      </dsp:txXfrm>
    </dsp:sp>
    <dsp:sp modelId="{7C67474C-4ADE-4399-8693-7BBCA1A8B3DB}">
      <dsp:nvSpPr>
        <dsp:cNvPr id="0" name=""/>
        <dsp:cNvSpPr/>
      </dsp:nvSpPr>
      <dsp:spPr>
        <a:xfrm>
          <a:off x="0" y="3685945"/>
          <a:ext cx="3785616" cy="14461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4100" kern="1200" dirty="0" smtClean="0"/>
            <a:t>OIT</a:t>
          </a:r>
          <a:endParaRPr lang="es-ES" sz="4100" kern="1200" dirty="0"/>
        </a:p>
      </dsp:txBody>
      <dsp:txXfrm>
        <a:off x="70595" y="3756540"/>
        <a:ext cx="3644426" cy="1304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374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7047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730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79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7098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836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628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82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1249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6316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054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A7641-927C-4E07-9D53-01E5D0A0CDD9}" type="datetimeFigureOut">
              <a:rPr lang="es-ES" smtClean="0"/>
              <a:pPr/>
              <a:t>17/12/16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27D4C-0D3D-4ACE-8567-F24A6DEC4F0C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203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791" y="0"/>
            <a:ext cx="96464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55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88894"/>
            <a:ext cx="10515600" cy="901794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dirty="0" smtClean="0"/>
              <a:t>VENTAJAS PERTENENCIA UE</a:t>
            </a:r>
            <a:br>
              <a:rPr lang="es-ES_tradnl" dirty="0" smtClean="0"/>
            </a:br>
            <a:r>
              <a:rPr lang="es-ES_tradnl" sz="2700" dirty="0" smtClean="0"/>
              <a:t>Aplicación de Reglamentos comunitarios sobre coordinación de sistemas de seguridad social (Reglamentos 883/2004 y 987/2009, en vigor desde 2010)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7382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0335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8216"/>
          </a:xfrm>
        </p:spPr>
        <p:txBody>
          <a:bodyPr/>
          <a:lstStyle/>
          <a:p>
            <a:pPr algn="ctr"/>
            <a:r>
              <a:rPr lang="es-ES_tradnl" dirty="0" smtClean="0"/>
              <a:t>SOLUCIONES POLÍTICAS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811306" y="146703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61882" y="365125"/>
            <a:ext cx="7198659" cy="809251"/>
          </a:xfrm>
        </p:spPr>
        <p:txBody>
          <a:bodyPr>
            <a:normAutofit/>
          </a:bodyPr>
          <a:lstStyle/>
          <a:p>
            <a:pPr algn="ctr"/>
            <a:r>
              <a:rPr lang="es-ES_tradnl" sz="4800" dirty="0"/>
              <a:t>¿</a:t>
            </a:r>
            <a:r>
              <a:rPr lang="es-ES_tradnl" sz="4800" dirty="0" smtClean="0"/>
              <a:t>REMEDIOS JURÍDICOS?</a:t>
            </a:r>
            <a:endParaRPr lang="es-ES" sz="4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0417989"/>
              </p:ext>
            </p:extLst>
          </p:nvPr>
        </p:nvGraphicFramePr>
        <p:xfrm>
          <a:off x="838200" y="1398494"/>
          <a:ext cx="10515600" cy="5132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7240" y="252957"/>
            <a:ext cx="5157787" cy="823912"/>
          </a:xfrm>
        </p:spPr>
        <p:txBody>
          <a:bodyPr/>
          <a:lstStyle/>
          <a:p>
            <a:r>
              <a:rPr lang="es-ES_tradnl" i="1" dirty="0" smtClean="0">
                <a:solidFill>
                  <a:schemeClr val="accent1">
                    <a:lumMod val="50000"/>
                  </a:schemeClr>
                </a:solidFill>
              </a:rPr>
              <a:t>Art. 8 del Acuerdo Provisional Europeo de 11/12/1953 </a:t>
            </a:r>
            <a:endParaRPr lang="es-ES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87240" y="1277167"/>
            <a:ext cx="5157787" cy="3684588"/>
          </a:xfrm>
        </p:spPr>
        <p:txBody>
          <a:bodyPr>
            <a:normAutofit fontScale="85000" lnSpcReduction="10000"/>
          </a:bodyPr>
          <a:lstStyle/>
          <a:p>
            <a:r>
              <a:rPr lang="es-ES_tradnl" b="1" i="1" dirty="0" smtClean="0"/>
              <a:t>Cualquier acuerdo </a:t>
            </a:r>
            <a:r>
              <a:rPr lang="es-ES_tradnl" i="1" dirty="0" smtClean="0"/>
              <a:t>relativo a las Leyes y Reglamentos a que se refiere el artículo 1, </a:t>
            </a:r>
            <a:r>
              <a:rPr lang="es-ES_tradnl" b="1" i="1" dirty="0" smtClean="0"/>
              <a:t>que se haya concluido o pueda concluirse entre dos o más Partes Contratantes, se aplicará</a:t>
            </a:r>
            <a:r>
              <a:rPr lang="es-ES_tradnl" i="1" dirty="0" smtClean="0"/>
              <a:t>, sin perjuicio de las disposiciones del artículo 9, </a:t>
            </a:r>
            <a:r>
              <a:rPr lang="es-ES_tradnl" b="1" i="1" dirty="0" smtClean="0"/>
              <a:t>a un nacional de cualquier otra Parte Contratante como si fuera nacional de una de las primeras Partes</a:t>
            </a:r>
            <a:r>
              <a:rPr lang="es-ES_tradnl" i="1" dirty="0" smtClean="0"/>
              <a:t>, en la medida en que dicho acuerdo prevea, en los que respecta a dichas Leyes y Reglamentos: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072641" y="1216206"/>
            <a:ext cx="5183188" cy="3684588"/>
          </a:xfrm>
        </p:spPr>
        <p:txBody>
          <a:bodyPr>
            <a:normAutofit fontScale="92500"/>
          </a:bodyPr>
          <a:lstStyle/>
          <a:p>
            <a:r>
              <a:rPr lang="es-ES_tradnl" i="1" dirty="0" smtClean="0"/>
              <a:t>a) La determinación de las Leyes y Reglamentos nacionales aplicables</a:t>
            </a:r>
          </a:p>
          <a:p>
            <a:r>
              <a:rPr lang="es-ES_tradnl" i="1" dirty="0" smtClean="0"/>
              <a:t>b) La conservación de los derechos adquiridos y de los derechos en curso de adquisición</a:t>
            </a:r>
          </a:p>
          <a:p>
            <a:r>
              <a:rPr lang="es-ES_tradnl" i="1" dirty="0" smtClean="0"/>
              <a:t>c) El pago de las prestaciones a la personas que residan en el territorio de una de las Partes de dicho acuerdo</a:t>
            </a:r>
            <a:endParaRPr lang="es-ES" i="1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322421" y="5163548"/>
            <a:ext cx="5007429" cy="566692"/>
          </a:xfrm>
        </p:spPr>
        <p:txBody>
          <a:bodyPr>
            <a:noAutofit/>
          </a:bodyPr>
          <a:lstStyle/>
          <a:p>
            <a:r>
              <a:rPr lang="es-ES_tradnl" sz="2400" dirty="0" smtClean="0">
                <a:solidFill>
                  <a:srgbClr val="FF0000"/>
                </a:solidFill>
              </a:rPr>
              <a:t>Convenio Europeo de Seguridad Social de 16/04/1964 ???</a:t>
            </a:r>
            <a:endParaRPr lang="es-E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3907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499</Words>
  <Application>Microsoft Macintosh PowerPoint</Application>
  <PresentationFormat>Personalizado</PresentationFormat>
  <Paragraphs>35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VENTAJAS PERTENENCIA UE Aplicación de Reglamentos comunitarios sobre coordinación de sistemas de seguridad social (Reglamentos 883/2004 y 987/2009, en vigor desde 2010) </vt:lpstr>
      <vt:lpstr>SOLUCIONES POLÍTICAS</vt:lpstr>
      <vt:lpstr>¿REMEDIOS JURÍDICOS?</vt:lpstr>
      <vt:lpstr>Convenio Europeo de Seguridad Social de 16/04/1964 ???</vt:lpstr>
    </vt:vector>
  </TitlesOfParts>
  <Company>Universidad de Málaga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VENTAJAS PERTENENCIA UE</dc:title>
  <dc:creator>Usuario UMA</dc:creator>
  <cp:lastModifiedBy>Mayte Echezarreta</cp:lastModifiedBy>
  <cp:revision>28</cp:revision>
  <dcterms:created xsi:type="dcterms:W3CDTF">2016-11-08T12:12:58Z</dcterms:created>
  <dcterms:modified xsi:type="dcterms:W3CDTF">2016-12-17T21:31:37Z</dcterms:modified>
</cp:coreProperties>
</file>